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57" r:id="rId3"/>
    <p:sldId id="258" r:id="rId4"/>
    <p:sldId id="259" r:id="rId5"/>
    <p:sldId id="260" r:id="rId6"/>
    <p:sldId id="261" r:id="rId7">
      <p:extLst>
        <p:ext uri="{E3EDB536-0D56-4F60-86BA-61A60CA02DAB}">
          <p202:designTagLst xmlns:p202="http://schemas.microsoft.com/office/powerpoint/2020/02/main" xmlns="">
            <p202:designTag name="BPID" val="{6FF5EA24-F0FA-4926-86A9-736CC5B8FE4E}"/>
          </p202:designTagLst>
        </p:ext>
      </p:extLst>
    </p:sldId>
    <p:sldId id="264" r:id="rId8"/>
    <p:sldId id="265" r:id="rId9">
      <p:extLst>
        <p:ext uri="{E3EDB536-0D56-4F60-86BA-61A60CA02DAB}">
          <p202:designTagLst xmlns:p202="http://schemas.microsoft.com/office/powerpoint/2020/02/main" xmlns="">
            <p202:designTag name="BPID" val="{A839825D-9D28-48CB-9976-3EF1EAEE9EA5}"/>
          </p202:designTagLst>
        </p:ext>
      </p:extLst>
    </p:sldId>
    <p:sldId id="269" r:id="rId10"/>
    <p:sldId id="262" r:id="rId11"/>
    <p:sldId id="267" r:id="rId12"/>
    <p:sldId id="270" r:id="rId13"/>
    <p:sldId id="271" r:id="rId14"/>
    <p:sldId id="268" r:id="rId15"/>
    <p:sldId id="266" r:id="rId16"/>
    <p:sldId id="272" r:id="rId17"/>
    <p:sldId id="273" r:id="rId18"/>
    <p:sldId id="282" r:id="rId19">
      <p:extLst>
        <p:ext uri="{E3EDB536-0D56-4F60-86BA-61A60CA02DAB}">
          <p202:designTagLst xmlns:p202="http://schemas.microsoft.com/office/powerpoint/2020/02/main" xmlns="">
            <p202:designTag name="BPID" val="{44929179-397E-46CC-8D9D-665357855704}"/>
          </p202:designTagLst>
        </p:ext>
      </p:extLst>
    </p:sldId>
    <p:sldId id="281" r:id="rId20"/>
    <p:sldId id="280" r:id="rId21"/>
    <p:sldId id="278" r:id="rId22">
      <p:extLst>
        <p:ext uri="{E3EDB536-0D56-4F60-86BA-61A60CA02DAB}">
          <p202:designTagLst xmlns:p202="http://schemas.microsoft.com/office/powerpoint/2020/02/main" xmlns="">
            <p202:designTag name="BPID" val="{AF5D6351-9E30-46F0-A43A-CCD1C9052C6F}"/>
          </p202:designTagLst>
        </p:ext>
      </p:extLst>
    </p:sldId>
    <p:sldId id="279" r:id="rId23">
      <p:extLst>
        <p:ext uri="{E3EDB536-0D56-4F60-86BA-61A60CA02DAB}">
          <p202:designTagLst xmlns:p202="http://schemas.microsoft.com/office/powerpoint/2020/02/main" xmlns="">
            <p202:designTag name="BPID" val="{03821865-F5C3-4F08-A600-27896ECAAFF7}"/>
          </p202:designTagLst>
        </p:ext>
      </p:extLst>
    </p:sldId>
    <p:sldId id="283" r:id="rId24">
      <p:extLst>
        <p:ext uri="{E3EDB536-0D56-4F60-86BA-61A60CA02DAB}">
          <p202:designTagLst xmlns:p202="http://schemas.microsoft.com/office/powerpoint/2020/02/main" xmlns="">
            <p202:designTag name="BPID" val="{03821865-F5C3-4F08-A600-27896ECAAFF7}"/>
          </p202:designTagLst>
        </p:ext>
      </p:extLst>
    </p:sldId>
    <p:sldId id="284" r:id="rId25"/>
    <p:sldId id="285" r:id="rId26"/>
    <p:sldId id="286" r:id="rId27"/>
    <p:sldId id="287" r:id="rId28">
      <p:extLst>
        <p:ext uri="{E3EDB536-0D56-4F60-86BA-61A60CA02DAB}">
          <p202:designTagLst xmlns:p202="http://schemas.microsoft.com/office/powerpoint/2020/02/main" xmlns="">
            <p202:designTag name="BPID" val="{95124773-0CEB-4D9A-8495-65EBA1CF7782}"/>
          </p202:designTagLst>
        </p:ext>
      </p:extLst>
    </p:sldId>
    <p:sldId id="300" r:id="rId29"/>
    <p:sldId id="277" r:id="rId30">
      <p:extLst>
        <p:ext uri="{E3EDB536-0D56-4F60-86BA-61A60CA02DAB}">
          <p202:designTagLst xmlns:p202="http://schemas.microsoft.com/office/powerpoint/2020/02/main" xmlns="">
            <p202:designTag name="BPID" val="{966CFBA1-61E0-4572-9510-8096E79DC8B6}"/>
          </p202:designTagLst>
        </p:ext>
      </p:extLst>
    </p:sldId>
    <p:sldId id="289" r:id="rId31">
      <p:extLst>
        <p:ext uri="{E3EDB536-0D56-4F60-86BA-61A60CA02DAB}">
          <p202:designTagLst xmlns:p202="http://schemas.microsoft.com/office/powerpoint/2020/02/main" xmlns="">
            <p202:designTag name="BPID" val="{966CFBA1-61E0-4572-9510-8096E79DC8B6}"/>
          </p202:designTagLst>
        </p:ext>
      </p:extLst>
    </p:sldId>
    <p:sldId id="290" r:id="rId32">
      <p:extLst>
        <p:ext uri="{E3EDB536-0D56-4F60-86BA-61A60CA02DAB}">
          <p202:designTagLst xmlns:p202="http://schemas.microsoft.com/office/powerpoint/2020/02/main" xmlns="">
            <p202:designTag name="BPID" val="{966CFBA1-61E0-4572-9510-8096E79DC8B6}"/>
          </p202:designTagLst>
        </p:ext>
      </p:extLst>
    </p:sldId>
    <p:sldId id="291" r:id="rId33">
      <p:extLst>
        <p:ext uri="{E3EDB536-0D56-4F60-86BA-61A60CA02DAB}">
          <p202:designTagLst xmlns:p202="http://schemas.microsoft.com/office/powerpoint/2020/02/main" xmlns="">
            <p202:designTag name="BPID" val="{966CFBA1-61E0-4572-9510-8096E79DC8B6}"/>
          </p202:designTagLst>
        </p:ext>
      </p:extLst>
    </p:sldId>
    <p:sldId id="292" r:id="rId34">
      <p:extLst>
        <p:ext uri="{E3EDB536-0D56-4F60-86BA-61A60CA02DAB}">
          <p202:designTagLst xmlns:p202="http://schemas.microsoft.com/office/powerpoint/2020/02/main" xmlns="">
            <p202:designTag name="BPID" val="{966CFBA1-61E0-4572-9510-8096E79DC8B6}"/>
          </p202:designTagLst>
        </p:ext>
      </p:extLst>
    </p:sldId>
    <p:sldId id="293" r:id="rId35">
      <p:extLst>
        <p:ext uri="{E3EDB536-0D56-4F60-86BA-61A60CA02DAB}">
          <p202:designTagLst xmlns:p202="http://schemas.microsoft.com/office/powerpoint/2020/02/main" xmlns="">
            <p202:designTag name="BPID" val="{966CFBA1-61E0-4572-9510-8096E79DC8B6}"/>
          </p202:designTagLst>
        </p:ext>
      </p:extLst>
    </p:sldId>
    <p:sldId id="294" r:id="rId36">
      <p:extLst>
        <p:ext uri="{E3EDB536-0D56-4F60-86BA-61A60CA02DAB}">
          <p202:designTagLst xmlns:p202="http://schemas.microsoft.com/office/powerpoint/2020/02/main" xmlns="">
            <p202:designTag name="BPID" val="{966CFBA1-61E0-4572-9510-8096E79DC8B6}"/>
          </p202:designTagLst>
        </p:ext>
      </p:extLst>
    </p:sldId>
    <p:sldId id="295" r:id="rId37">
      <p:extLst>
        <p:ext uri="{E3EDB536-0D56-4F60-86BA-61A60CA02DAB}">
          <p202:designTagLst xmlns:p202="http://schemas.microsoft.com/office/powerpoint/2020/02/main" xmlns="">
            <p202:designTag name="BPID" val="{966CFBA1-61E0-4572-9510-8096E79DC8B6}"/>
          </p202:designTagLst>
        </p:ext>
      </p:extLst>
    </p:sldId>
    <p:sldId id="296" r:id="rId38">
      <p:extLst>
        <p:ext uri="{E3EDB536-0D56-4F60-86BA-61A60CA02DAB}">
          <p202:designTagLst xmlns:p202="http://schemas.microsoft.com/office/powerpoint/2020/02/main" xmlns="">
            <p202:designTag name="BPID" val="{966CFBA1-61E0-4572-9510-8096E79DC8B6}"/>
          </p202:designTagLst>
        </p:ext>
      </p:extLst>
    </p:sldId>
    <p:sldId id="297" r:id="rId39">
      <p:extLst>
        <p:ext uri="{E3EDB536-0D56-4F60-86BA-61A60CA02DAB}">
          <p202:designTagLst xmlns:p202="http://schemas.microsoft.com/office/powerpoint/2020/02/main" xmlns="">
            <p202:designTag name="BPID" val="{966CFBA1-61E0-4572-9510-8096E79DC8B6}"/>
          </p202:designTagLst>
        </p:ext>
      </p:extLst>
    </p:sldId>
    <p:sldId id="301" r:id="rId40"/>
    <p:sldId id="298" r:id="rId41"/>
    <p:sldId id="275" r:id="rId42">
      <p:extLst>
        <p:ext uri="{E3EDB536-0D56-4F60-86BA-61A60CA02DAB}">
          <p202:designTagLst xmlns:p202="http://schemas.microsoft.com/office/powerpoint/2020/02/main" xmlns="">
            <p202:designTag name="BPID" val="{31B68328-C84C-468B-AAD6-949495F052C7}"/>
          </p202:designTagLst>
        </p:ext>
      </p:extLst>
    </p:sldId>
    <p:sldId id="299" r:id="rId43">
      <p:extLst>
        <p:ext uri="{E3EDB536-0D56-4F60-86BA-61A60CA02DAB}">
          <p202:designTagLst xmlns:p202="http://schemas.microsoft.com/office/powerpoint/2020/02/main" xmlns="">
            <p202:designTag name="BPID" val="{28C83DE1-A077-4ED7-9DFB-88462A990F95}"/>
          </p202:designTagLst>
        </p:ext>
      </p:extLst>
    </p:sldId>
    <p:sldId id="302" r:id="rId44"/>
    <p:sldId id="274" r:id="rId45"/>
    <p:sldId id="26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B514D0-8725-8E10-FC30-42F06865AC67}" v="12" dt="2022-08-08T05:28:22.002"/>
    <p1510:client id="{496CF1A0-83B7-6B24-C3B7-C912BE668475}" v="312" dt="2022-08-08T07:39:41.448"/>
    <p1510:client id="{63C31771-5AEB-4ACB-B19E-0431D9808A02}" v="96" dt="2022-08-08T05:24:51.5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BCC941-DC91-0843-991D-7C6B793ABDB2}" type="doc">
      <dgm:prSet loTypeId="urn:microsoft.com/office/officeart/2005/8/layout/process1" loCatId="" qsTypeId="urn:microsoft.com/office/officeart/2005/8/quickstyle/simple1" qsCatId="simple" csTypeId="urn:microsoft.com/office/officeart/2005/8/colors/accent1_2" csCatId="accent1" phldr="1"/>
      <dgm:spPr/>
    </dgm:pt>
    <dgm:pt modelId="{68D43814-7A60-894C-AA46-39B02FEA1FB6}">
      <dgm:prSet phldrT="[Text]"/>
      <dgm:spPr/>
      <dgm:t>
        <a:bodyPr/>
        <a:lstStyle/>
        <a:p>
          <a:r>
            <a:rPr lang="en-US"/>
            <a:t>Data loader: take CSV data</a:t>
          </a:r>
        </a:p>
      </dgm:t>
    </dgm:pt>
    <dgm:pt modelId="{0C5E0805-1538-AE46-A5EA-EEB6753D1317}" type="parTrans" cxnId="{C11FD6EF-CF19-B542-9DB1-0ED4FDF3A9D3}">
      <dgm:prSet/>
      <dgm:spPr/>
      <dgm:t>
        <a:bodyPr/>
        <a:lstStyle/>
        <a:p>
          <a:endParaRPr lang="en-US"/>
        </a:p>
      </dgm:t>
    </dgm:pt>
    <dgm:pt modelId="{B5329F1D-6F21-BC42-AF50-1585AC4B1961}" type="sibTrans" cxnId="{C11FD6EF-CF19-B542-9DB1-0ED4FDF3A9D3}">
      <dgm:prSet/>
      <dgm:spPr/>
      <dgm:t>
        <a:bodyPr/>
        <a:lstStyle/>
        <a:p>
          <a:endParaRPr lang="en-US"/>
        </a:p>
      </dgm:t>
    </dgm:pt>
    <dgm:pt modelId="{3527F79F-9783-0749-9F17-7C8B52031EBF}">
      <dgm:prSet phldrT="[Text]"/>
      <dgm:spPr/>
      <dgm:t>
        <a:bodyPr/>
        <a:lstStyle/>
        <a:p>
          <a:r>
            <a:rPr lang="en-US"/>
            <a:t>Initialize model with parameters</a:t>
          </a:r>
        </a:p>
      </dgm:t>
    </dgm:pt>
    <dgm:pt modelId="{9CE084E3-24CF-A848-B6A0-733201D5A3D2}" type="parTrans" cxnId="{EF3C57A8-5478-5B43-B98F-1434BA8B67ED}">
      <dgm:prSet/>
      <dgm:spPr/>
      <dgm:t>
        <a:bodyPr/>
        <a:lstStyle/>
        <a:p>
          <a:endParaRPr lang="en-US"/>
        </a:p>
      </dgm:t>
    </dgm:pt>
    <dgm:pt modelId="{EFD48DEE-C6E7-F74C-ADCC-13B1249CD067}" type="sibTrans" cxnId="{EF3C57A8-5478-5B43-B98F-1434BA8B67ED}">
      <dgm:prSet/>
      <dgm:spPr/>
      <dgm:t>
        <a:bodyPr/>
        <a:lstStyle/>
        <a:p>
          <a:endParaRPr lang="en-US"/>
        </a:p>
      </dgm:t>
    </dgm:pt>
    <dgm:pt modelId="{0BECFC08-5C7F-B545-9592-5AD0D12BFB09}">
      <dgm:prSet phldrT="[Text]"/>
      <dgm:spPr/>
      <dgm:t>
        <a:bodyPr/>
        <a:lstStyle/>
        <a:p>
          <a:r>
            <a:rPr lang="en-US"/>
            <a:t>Train model</a:t>
          </a:r>
        </a:p>
      </dgm:t>
    </dgm:pt>
    <dgm:pt modelId="{5B88998A-A219-E64C-B810-2E2551E7B915}" type="parTrans" cxnId="{9640CB35-2E50-DB46-BF48-4517F89A30A3}">
      <dgm:prSet/>
      <dgm:spPr/>
      <dgm:t>
        <a:bodyPr/>
        <a:lstStyle/>
        <a:p>
          <a:endParaRPr lang="en-US"/>
        </a:p>
      </dgm:t>
    </dgm:pt>
    <dgm:pt modelId="{A2B7C942-F530-0749-82DD-97EBE379F1EE}" type="sibTrans" cxnId="{9640CB35-2E50-DB46-BF48-4517F89A30A3}">
      <dgm:prSet/>
      <dgm:spPr/>
      <dgm:t>
        <a:bodyPr/>
        <a:lstStyle/>
        <a:p>
          <a:endParaRPr lang="en-US"/>
        </a:p>
      </dgm:t>
    </dgm:pt>
    <dgm:pt modelId="{02710172-0D8C-6146-B1F1-0D2D8FA98020}">
      <dgm:prSet phldrT="[Text]"/>
      <dgm:spPr/>
      <dgm:t>
        <a:bodyPr/>
        <a:lstStyle/>
        <a:p>
          <a:r>
            <a:rPr lang="en-US"/>
            <a:t>Save model</a:t>
          </a:r>
        </a:p>
      </dgm:t>
    </dgm:pt>
    <dgm:pt modelId="{C52B9D02-B56A-1940-9891-D7B97C523375}" type="parTrans" cxnId="{E8BEA502-0010-C84A-962D-01A0996F99B1}">
      <dgm:prSet/>
      <dgm:spPr/>
      <dgm:t>
        <a:bodyPr/>
        <a:lstStyle/>
        <a:p>
          <a:endParaRPr lang="en-US"/>
        </a:p>
      </dgm:t>
    </dgm:pt>
    <dgm:pt modelId="{D4DDAB85-E92F-634F-9BF5-92BEDABFEA46}" type="sibTrans" cxnId="{E8BEA502-0010-C84A-962D-01A0996F99B1}">
      <dgm:prSet/>
      <dgm:spPr/>
      <dgm:t>
        <a:bodyPr/>
        <a:lstStyle/>
        <a:p>
          <a:endParaRPr lang="en-US"/>
        </a:p>
      </dgm:t>
    </dgm:pt>
    <dgm:pt modelId="{799F8FBF-27D3-EE49-9D1D-C80C0809D4F2}">
      <dgm:prSet phldrT="[Text]"/>
      <dgm:spPr/>
      <dgm:t>
        <a:bodyPr/>
        <a:lstStyle/>
        <a:p>
          <a:r>
            <a:rPr lang="en-US"/>
            <a:t>Load model to make prediction</a:t>
          </a:r>
        </a:p>
      </dgm:t>
    </dgm:pt>
    <dgm:pt modelId="{B4A22D5E-C3F2-F344-A803-ABB193E45FAF}" type="parTrans" cxnId="{66E515BA-A2FA-3141-A792-E093ACD1727B}">
      <dgm:prSet/>
      <dgm:spPr/>
      <dgm:t>
        <a:bodyPr/>
        <a:lstStyle/>
        <a:p>
          <a:endParaRPr lang="en-US"/>
        </a:p>
      </dgm:t>
    </dgm:pt>
    <dgm:pt modelId="{B8573797-13BF-2746-B22E-433C23E3510C}" type="sibTrans" cxnId="{66E515BA-A2FA-3141-A792-E093ACD1727B}">
      <dgm:prSet/>
      <dgm:spPr/>
      <dgm:t>
        <a:bodyPr/>
        <a:lstStyle/>
        <a:p>
          <a:endParaRPr lang="en-US"/>
        </a:p>
      </dgm:t>
    </dgm:pt>
    <dgm:pt modelId="{136B2F2F-157D-E649-AA18-F9DD845D20F0}" type="pres">
      <dgm:prSet presAssocID="{11BCC941-DC91-0843-991D-7C6B793ABDB2}" presName="Name0" presStyleCnt="0">
        <dgm:presLayoutVars>
          <dgm:dir/>
          <dgm:resizeHandles val="exact"/>
        </dgm:presLayoutVars>
      </dgm:prSet>
      <dgm:spPr/>
    </dgm:pt>
    <dgm:pt modelId="{2D26A38E-EE62-B445-9451-161A5B29D311}" type="pres">
      <dgm:prSet presAssocID="{68D43814-7A60-894C-AA46-39B02FEA1FB6}" presName="node" presStyleLbl="node1" presStyleIdx="0" presStyleCnt="5">
        <dgm:presLayoutVars>
          <dgm:bulletEnabled val="1"/>
        </dgm:presLayoutVars>
      </dgm:prSet>
      <dgm:spPr/>
    </dgm:pt>
    <dgm:pt modelId="{4841571E-70C3-1F40-A8FD-3E4071CE8239}" type="pres">
      <dgm:prSet presAssocID="{B5329F1D-6F21-BC42-AF50-1585AC4B1961}" presName="sibTrans" presStyleLbl="sibTrans2D1" presStyleIdx="0" presStyleCnt="4"/>
      <dgm:spPr/>
    </dgm:pt>
    <dgm:pt modelId="{BD47CE45-A201-B24D-8E31-63ED50F4C4B2}" type="pres">
      <dgm:prSet presAssocID="{B5329F1D-6F21-BC42-AF50-1585AC4B1961}" presName="connectorText" presStyleLbl="sibTrans2D1" presStyleIdx="0" presStyleCnt="4"/>
      <dgm:spPr/>
    </dgm:pt>
    <dgm:pt modelId="{134BA2C4-82C8-6E48-84A9-61A05AC29833}" type="pres">
      <dgm:prSet presAssocID="{3527F79F-9783-0749-9F17-7C8B52031EBF}" presName="node" presStyleLbl="node1" presStyleIdx="1" presStyleCnt="5">
        <dgm:presLayoutVars>
          <dgm:bulletEnabled val="1"/>
        </dgm:presLayoutVars>
      </dgm:prSet>
      <dgm:spPr/>
    </dgm:pt>
    <dgm:pt modelId="{F18A3FA0-F123-3544-B68A-D91B650C6364}" type="pres">
      <dgm:prSet presAssocID="{EFD48DEE-C6E7-F74C-ADCC-13B1249CD067}" presName="sibTrans" presStyleLbl="sibTrans2D1" presStyleIdx="1" presStyleCnt="4"/>
      <dgm:spPr/>
    </dgm:pt>
    <dgm:pt modelId="{5A6D670A-ED4F-5747-81E5-F34A79C5FF69}" type="pres">
      <dgm:prSet presAssocID="{EFD48DEE-C6E7-F74C-ADCC-13B1249CD067}" presName="connectorText" presStyleLbl="sibTrans2D1" presStyleIdx="1" presStyleCnt="4"/>
      <dgm:spPr/>
    </dgm:pt>
    <dgm:pt modelId="{056070E1-46E4-DC4C-BE14-2E2593B38B6C}" type="pres">
      <dgm:prSet presAssocID="{0BECFC08-5C7F-B545-9592-5AD0D12BFB09}" presName="node" presStyleLbl="node1" presStyleIdx="2" presStyleCnt="5">
        <dgm:presLayoutVars>
          <dgm:bulletEnabled val="1"/>
        </dgm:presLayoutVars>
      </dgm:prSet>
      <dgm:spPr/>
    </dgm:pt>
    <dgm:pt modelId="{2E60731C-8918-5E4F-B4BA-6E801E084FC0}" type="pres">
      <dgm:prSet presAssocID="{A2B7C942-F530-0749-82DD-97EBE379F1EE}" presName="sibTrans" presStyleLbl="sibTrans2D1" presStyleIdx="2" presStyleCnt="4"/>
      <dgm:spPr/>
    </dgm:pt>
    <dgm:pt modelId="{6B1AA681-808D-2D43-AB35-67413AB09E2C}" type="pres">
      <dgm:prSet presAssocID="{A2B7C942-F530-0749-82DD-97EBE379F1EE}" presName="connectorText" presStyleLbl="sibTrans2D1" presStyleIdx="2" presStyleCnt="4"/>
      <dgm:spPr/>
    </dgm:pt>
    <dgm:pt modelId="{DDC02D24-4582-2D4B-9719-B795CF96EB47}" type="pres">
      <dgm:prSet presAssocID="{02710172-0D8C-6146-B1F1-0D2D8FA98020}" presName="node" presStyleLbl="node1" presStyleIdx="3" presStyleCnt="5">
        <dgm:presLayoutVars>
          <dgm:bulletEnabled val="1"/>
        </dgm:presLayoutVars>
      </dgm:prSet>
      <dgm:spPr/>
    </dgm:pt>
    <dgm:pt modelId="{08FFCEDE-9A1C-7643-BE93-CD77121505F3}" type="pres">
      <dgm:prSet presAssocID="{D4DDAB85-E92F-634F-9BF5-92BEDABFEA46}" presName="sibTrans" presStyleLbl="sibTrans2D1" presStyleIdx="3" presStyleCnt="4"/>
      <dgm:spPr/>
    </dgm:pt>
    <dgm:pt modelId="{E12809DE-3A6A-7947-AD09-24664063D41E}" type="pres">
      <dgm:prSet presAssocID="{D4DDAB85-E92F-634F-9BF5-92BEDABFEA46}" presName="connectorText" presStyleLbl="sibTrans2D1" presStyleIdx="3" presStyleCnt="4"/>
      <dgm:spPr/>
    </dgm:pt>
    <dgm:pt modelId="{3E72A0C8-C5E6-A047-B2A4-DA8958A4DAD3}" type="pres">
      <dgm:prSet presAssocID="{799F8FBF-27D3-EE49-9D1D-C80C0809D4F2}" presName="node" presStyleLbl="node1" presStyleIdx="4" presStyleCnt="5">
        <dgm:presLayoutVars>
          <dgm:bulletEnabled val="1"/>
        </dgm:presLayoutVars>
      </dgm:prSet>
      <dgm:spPr/>
    </dgm:pt>
  </dgm:ptLst>
  <dgm:cxnLst>
    <dgm:cxn modelId="{38898202-DABB-D94D-8D93-2813222EC498}" type="presOf" srcId="{11BCC941-DC91-0843-991D-7C6B793ABDB2}" destId="{136B2F2F-157D-E649-AA18-F9DD845D20F0}" srcOrd="0" destOrd="0" presId="urn:microsoft.com/office/officeart/2005/8/layout/process1"/>
    <dgm:cxn modelId="{E8BEA502-0010-C84A-962D-01A0996F99B1}" srcId="{11BCC941-DC91-0843-991D-7C6B793ABDB2}" destId="{02710172-0D8C-6146-B1F1-0D2D8FA98020}" srcOrd="3" destOrd="0" parTransId="{C52B9D02-B56A-1940-9891-D7B97C523375}" sibTransId="{D4DDAB85-E92F-634F-9BF5-92BEDABFEA46}"/>
    <dgm:cxn modelId="{5274D404-453E-274E-9F59-EB2B7E3058C4}" type="presOf" srcId="{3527F79F-9783-0749-9F17-7C8B52031EBF}" destId="{134BA2C4-82C8-6E48-84A9-61A05AC29833}" srcOrd="0" destOrd="0" presId="urn:microsoft.com/office/officeart/2005/8/layout/process1"/>
    <dgm:cxn modelId="{8820C311-CBA7-F44B-B473-5896366364EA}" type="presOf" srcId="{D4DDAB85-E92F-634F-9BF5-92BEDABFEA46}" destId="{E12809DE-3A6A-7947-AD09-24664063D41E}" srcOrd="1" destOrd="0" presId="urn:microsoft.com/office/officeart/2005/8/layout/process1"/>
    <dgm:cxn modelId="{E3382D15-C1BC-8041-AF1D-63D06160FA70}" type="presOf" srcId="{799F8FBF-27D3-EE49-9D1D-C80C0809D4F2}" destId="{3E72A0C8-C5E6-A047-B2A4-DA8958A4DAD3}" srcOrd="0" destOrd="0" presId="urn:microsoft.com/office/officeart/2005/8/layout/process1"/>
    <dgm:cxn modelId="{4534F42B-58C1-EB44-BBCD-7541FE0F509E}" type="presOf" srcId="{EFD48DEE-C6E7-F74C-ADCC-13B1249CD067}" destId="{F18A3FA0-F123-3544-B68A-D91B650C6364}" srcOrd="0" destOrd="0" presId="urn:microsoft.com/office/officeart/2005/8/layout/process1"/>
    <dgm:cxn modelId="{7722942F-1DEE-9E4B-87E8-D0AC9DA45038}" type="presOf" srcId="{D4DDAB85-E92F-634F-9BF5-92BEDABFEA46}" destId="{08FFCEDE-9A1C-7643-BE93-CD77121505F3}" srcOrd="0" destOrd="0" presId="urn:microsoft.com/office/officeart/2005/8/layout/process1"/>
    <dgm:cxn modelId="{9640CB35-2E50-DB46-BF48-4517F89A30A3}" srcId="{11BCC941-DC91-0843-991D-7C6B793ABDB2}" destId="{0BECFC08-5C7F-B545-9592-5AD0D12BFB09}" srcOrd="2" destOrd="0" parTransId="{5B88998A-A219-E64C-B810-2E2551E7B915}" sibTransId="{A2B7C942-F530-0749-82DD-97EBE379F1EE}"/>
    <dgm:cxn modelId="{D23B5560-848E-994A-B007-3327412628A9}" type="presOf" srcId="{68D43814-7A60-894C-AA46-39B02FEA1FB6}" destId="{2D26A38E-EE62-B445-9451-161A5B29D311}" srcOrd="0" destOrd="0" presId="urn:microsoft.com/office/officeart/2005/8/layout/process1"/>
    <dgm:cxn modelId="{C9E2204F-08DC-214A-956E-B0570B573ECE}" type="presOf" srcId="{B5329F1D-6F21-BC42-AF50-1585AC4B1961}" destId="{4841571E-70C3-1F40-A8FD-3E4071CE8239}" srcOrd="0" destOrd="0" presId="urn:microsoft.com/office/officeart/2005/8/layout/process1"/>
    <dgm:cxn modelId="{F4458452-3270-6F47-B4DD-A53DEE744AE8}" type="presOf" srcId="{EFD48DEE-C6E7-F74C-ADCC-13B1249CD067}" destId="{5A6D670A-ED4F-5747-81E5-F34A79C5FF69}" srcOrd="1" destOrd="0" presId="urn:microsoft.com/office/officeart/2005/8/layout/process1"/>
    <dgm:cxn modelId="{CB502A5A-AED4-3648-8123-2B32622ACD42}" type="presOf" srcId="{0BECFC08-5C7F-B545-9592-5AD0D12BFB09}" destId="{056070E1-46E4-DC4C-BE14-2E2593B38B6C}" srcOrd="0" destOrd="0" presId="urn:microsoft.com/office/officeart/2005/8/layout/process1"/>
    <dgm:cxn modelId="{CA38C388-6EF6-8347-93B4-5E633E5F3CD9}" type="presOf" srcId="{B5329F1D-6F21-BC42-AF50-1585AC4B1961}" destId="{BD47CE45-A201-B24D-8E31-63ED50F4C4B2}" srcOrd="1" destOrd="0" presId="urn:microsoft.com/office/officeart/2005/8/layout/process1"/>
    <dgm:cxn modelId="{EF3C57A8-5478-5B43-B98F-1434BA8B67ED}" srcId="{11BCC941-DC91-0843-991D-7C6B793ABDB2}" destId="{3527F79F-9783-0749-9F17-7C8B52031EBF}" srcOrd="1" destOrd="0" parTransId="{9CE084E3-24CF-A848-B6A0-733201D5A3D2}" sibTransId="{EFD48DEE-C6E7-F74C-ADCC-13B1249CD067}"/>
    <dgm:cxn modelId="{66E515BA-A2FA-3141-A792-E093ACD1727B}" srcId="{11BCC941-DC91-0843-991D-7C6B793ABDB2}" destId="{799F8FBF-27D3-EE49-9D1D-C80C0809D4F2}" srcOrd="4" destOrd="0" parTransId="{B4A22D5E-C3F2-F344-A803-ABB193E45FAF}" sibTransId="{B8573797-13BF-2746-B22E-433C23E3510C}"/>
    <dgm:cxn modelId="{BB6FDCCB-4B49-BF4B-AF03-89DCB7C13436}" type="presOf" srcId="{A2B7C942-F530-0749-82DD-97EBE379F1EE}" destId="{2E60731C-8918-5E4F-B4BA-6E801E084FC0}" srcOrd="0" destOrd="0" presId="urn:microsoft.com/office/officeart/2005/8/layout/process1"/>
    <dgm:cxn modelId="{C11FD6EF-CF19-B542-9DB1-0ED4FDF3A9D3}" srcId="{11BCC941-DC91-0843-991D-7C6B793ABDB2}" destId="{68D43814-7A60-894C-AA46-39B02FEA1FB6}" srcOrd="0" destOrd="0" parTransId="{0C5E0805-1538-AE46-A5EA-EEB6753D1317}" sibTransId="{B5329F1D-6F21-BC42-AF50-1585AC4B1961}"/>
    <dgm:cxn modelId="{D095C2F2-9FC5-C943-B7D0-9EA526B7C2A9}" type="presOf" srcId="{A2B7C942-F530-0749-82DD-97EBE379F1EE}" destId="{6B1AA681-808D-2D43-AB35-67413AB09E2C}" srcOrd="1" destOrd="0" presId="urn:microsoft.com/office/officeart/2005/8/layout/process1"/>
    <dgm:cxn modelId="{90308BFA-6F00-324A-9AB7-A895FBBB88B3}" type="presOf" srcId="{02710172-0D8C-6146-B1F1-0D2D8FA98020}" destId="{DDC02D24-4582-2D4B-9719-B795CF96EB47}" srcOrd="0" destOrd="0" presId="urn:microsoft.com/office/officeart/2005/8/layout/process1"/>
    <dgm:cxn modelId="{C6B32505-D85D-BE41-ADF8-8CAEC62AE6FF}" type="presParOf" srcId="{136B2F2F-157D-E649-AA18-F9DD845D20F0}" destId="{2D26A38E-EE62-B445-9451-161A5B29D311}" srcOrd="0" destOrd="0" presId="urn:microsoft.com/office/officeart/2005/8/layout/process1"/>
    <dgm:cxn modelId="{1F48B601-E82D-D345-B251-D3F17AE23CDC}" type="presParOf" srcId="{136B2F2F-157D-E649-AA18-F9DD845D20F0}" destId="{4841571E-70C3-1F40-A8FD-3E4071CE8239}" srcOrd="1" destOrd="0" presId="urn:microsoft.com/office/officeart/2005/8/layout/process1"/>
    <dgm:cxn modelId="{E8187573-41CA-5441-A3CD-90835019808F}" type="presParOf" srcId="{4841571E-70C3-1F40-A8FD-3E4071CE8239}" destId="{BD47CE45-A201-B24D-8E31-63ED50F4C4B2}" srcOrd="0" destOrd="0" presId="urn:microsoft.com/office/officeart/2005/8/layout/process1"/>
    <dgm:cxn modelId="{FA70F5A4-3255-6E41-B434-C5A1217BE98E}" type="presParOf" srcId="{136B2F2F-157D-E649-AA18-F9DD845D20F0}" destId="{134BA2C4-82C8-6E48-84A9-61A05AC29833}" srcOrd="2" destOrd="0" presId="urn:microsoft.com/office/officeart/2005/8/layout/process1"/>
    <dgm:cxn modelId="{49F2EB61-A0DE-0642-AEF5-3CA1E6C7B5D8}" type="presParOf" srcId="{136B2F2F-157D-E649-AA18-F9DD845D20F0}" destId="{F18A3FA0-F123-3544-B68A-D91B650C6364}" srcOrd="3" destOrd="0" presId="urn:microsoft.com/office/officeart/2005/8/layout/process1"/>
    <dgm:cxn modelId="{198A5D74-9920-3E4B-BAD3-368FC65702DA}" type="presParOf" srcId="{F18A3FA0-F123-3544-B68A-D91B650C6364}" destId="{5A6D670A-ED4F-5747-81E5-F34A79C5FF69}" srcOrd="0" destOrd="0" presId="urn:microsoft.com/office/officeart/2005/8/layout/process1"/>
    <dgm:cxn modelId="{E57FE4F6-56BD-7747-AE5D-AF4890D89593}" type="presParOf" srcId="{136B2F2F-157D-E649-AA18-F9DD845D20F0}" destId="{056070E1-46E4-DC4C-BE14-2E2593B38B6C}" srcOrd="4" destOrd="0" presId="urn:microsoft.com/office/officeart/2005/8/layout/process1"/>
    <dgm:cxn modelId="{95466E78-46C0-0C4B-97D3-FA971DD710E1}" type="presParOf" srcId="{136B2F2F-157D-E649-AA18-F9DD845D20F0}" destId="{2E60731C-8918-5E4F-B4BA-6E801E084FC0}" srcOrd="5" destOrd="0" presId="urn:microsoft.com/office/officeart/2005/8/layout/process1"/>
    <dgm:cxn modelId="{8F98D874-8DD3-8946-813B-9D51D5580968}" type="presParOf" srcId="{2E60731C-8918-5E4F-B4BA-6E801E084FC0}" destId="{6B1AA681-808D-2D43-AB35-67413AB09E2C}" srcOrd="0" destOrd="0" presId="urn:microsoft.com/office/officeart/2005/8/layout/process1"/>
    <dgm:cxn modelId="{5E3BE970-53FD-7F4D-BA48-FF4C73DEB836}" type="presParOf" srcId="{136B2F2F-157D-E649-AA18-F9DD845D20F0}" destId="{DDC02D24-4582-2D4B-9719-B795CF96EB47}" srcOrd="6" destOrd="0" presId="urn:microsoft.com/office/officeart/2005/8/layout/process1"/>
    <dgm:cxn modelId="{843825C3-6F31-A046-85ED-9170D78BCD54}" type="presParOf" srcId="{136B2F2F-157D-E649-AA18-F9DD845D20F0}" destId="{08FFCEDE-9A1C-7643-BE93-CD77121505F3}" srcOrd="7" destOrd="0" presId="urn:microsoft.com/office/officeart/2005/8/layout/process1"/>
    <dgm:cxn modelId="{4E5FB97F-B618-D341-89D3-4523E536EDC1}" type="presParOf" srcId="{08FFCEDE-9A1C-7643-BE93-CD77121505F3}" destId="{E12809DE-3A6A-7947-AD09-24664063D41E}" srcOrd="0" destOrd="0" presId="urn:microsoft.com/office/officeart/2005/8/layout/process1"/>
    <dgm:cxn modelId="{6C29EAD4-8809-9E4E-A1E0-AD76CA8BD0C9}" type="presParOf" srcId="{136B2F2F-157D-E649-AA18-F9DD845D20F0}" destId="{3E72A0C8-C5E6-A047-B2A4-DA8958A4DAD3}"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74A9EA-5D6F-2843-A987-3BAFD8142854}" type="doc">
      <dgm:prSet loTypeId="urn:microsoft.com/office/officeart/2005/8/layout/chevron2" loCatId="" qsTypeId="urn:microsoft.com/office/officeart/2005/8/quickstyle/simple1" qsCatId="simple" csTypeId="urn:microsoft.com/office/officeart/2005/8/colors/colorful1" csCatId="colorful" phldr="1"/>
      <dgm:spPr/>
      <dgm:t>
        <a:bodyPr/>
        <a:lstStyle/>
        <a:p>
          <a:endParaRPr lang="en-US"/>
        </a:p>
      </dgm:t>
    </dgm:pt>
    <dgm:pt modelId="{F8880344-832F-5648-B7D8-BFF0260AD4D4}">
      <dgm:prSet phldrT="[Text]"/>
      <dgm:spPr/>
      <dgm:t>
        <a:bodyPr/>
        <a:lstStyle/>
        <a:p>
          <a:r>
            <a:rPr lang="en-US"/>
            <a:t>Collect data</a:t>
          </a:r>
        </a:p>
      </dgm:t>
    </dgm:pt>
    <dgm:pt modelId="{12A9ECD9-CAE7-1143-81EB-CD73ACA45B3F}" type="parTrans" cxnId="{1D08E1E9-2FCC-D447-A1FF-5A2DABD63EBB}">
      <dgm:prSet/>
      <dgm:spPr/>
      <dgm:t>
        <a:bodyPr/>
        <a:lstStyle/>
        <a:p>
          <a:endParaRPr lang="en-US"/>
        </a:p>
      </dgm:t>
    </dgm:pt>
    <dgm:pt modelId="{F4972C4C-9490-E94E-8CDE-043D923E8E45}" type="sibTrans" cxnId="{1D08E1E9-2FCC-D447-A1FF-5A2DABD63EBB}">
      <dgm:prSet/>
      <dgm:spPr/>
      <dgm:t>
        <a:bodyPr/>
        <a:lstStyle/>
        <a:p>
          <a:endParaRPr lang="en-US"/>
        </a:p>
      </dgm:t>
    </dgm:pt>
    <dgm:pt modelId="{3CD769F7-33F3-4B4A-A019-44061AEFBA79}">
      <dgm:prSet phldrT="[Text]"/>
      <dgm:spPr/>
      <dgm:t>
        <a:bodyPr/>
        <a:lstStyle/>
        <a:p>
          <a:r>
            <a:rPr lang="en-US"/>
            <a:t>Download CSI300 data</a:t>
          </a:r>
        </a:p>
      </dgm:t>
    </dgm:pt>
    <dgm:pt modelId="{D572B8B2-9878-B347-9D6E-7CE520994B25}" type="parTrans" cxnId="{D632DEE8-FA51-2C49-885D-537C0AB00F29}">
      <dgm:prSet/>
      <dgm:spPr/>
      <dgm:t>
        <a:bodyPr/>
        <a:lstStyle/>
        <a:p>
          <a:endParaRPr lang="en-US"/>
        </a:p>
      </dgm:t>
    </dgm:pt>
    <dgm:pt modelId="{B53D9387-E057-5946-9C1E-6EB2573CCA91}" type="sibTrans" cxnId="{D632DEE8-FA51-2C49-885D-537C0AB00F29}">
      <dgm:prSet/>
      <dgm:spPr/>
      <dgm:t>
        <a:bodyPr/>
        <a:lstStyle/>
        <a:p>
          <a:endParaRPr lang="en-US"/>
        </a:p>
      </dgm:t>
    </dgm:pt>
    <dgm:pt modelId="{0C554F17-45D6-C445-98F9-2F1D81588970}">
      <dgm:prSet phldrT="[Text]"/>
      <dgm:spPr/>
      <dgm:t>
        <a:bodyPr/>
        <a:lstStyle/>
        <a:p>
          <a:r>
            <a:rPr lang="en-US"/>
            <a:t>Preprocess data</a:t>
          </a:r>
        </a:p>
      </dgm:t>
    </dgm:pt>
    <dgm:pt modelId="{C8CFB2D0-BA54-6F4E-A64F-3941F19C0DA9}" type="parTrans" cxnId="{1C75AEDD-3D9E-7049-A081-533F164039E2}">
      <dgm:prSet/>
      <dgm:spPr/>
      <dgm:t>
        <a:bodyPr/>
        <a:lstStyle/>
        <a:p>
          <a:endParaRPr lang="en-US"/>
        </a:p>
      </dgm:t>
    </dgm:pt>
    <dgm:pt modelId="{A9661662-D325-5B48-8157-370693FD3531}" type="sibTrans" cxnId="{1C75AEDD-3D9E-7049-A081-533F164039E2}">
      <dgm:prSet/>
      <dgm:spPr/>
      <dgm:t>
        <a:bodyPr/>
        <a:lstStyle/>
        <a:p>
          <a:endParaRPr lang="en-US"/>
        </a:p>
      </dgm:t>
    </dgm:pt>
    <dgm:pt modelId="{A1C06002-7EE7-104C-81A0-20C79500751A}">
      <dgm:prSet phldrT="[Text]"/>
      <dgm:spPr/>
      <dgm:t>
        <a:bodyPr/>
        <a:lstStyle/>
        <a:p>
          <a:r>
            <a:rPr lang="en-US"/>
            <a:t>Clean data (drop nan and column/row with many nan)</a:t>
          </a:r>
        </a:p>
      </dgm:t>
    </dgm:pt>
    <dgm:pt modelId="{4B6456E0-712F-9140-BA04-A1EAB3FC00DE}" type="parTrans" cxnId="{68854863-4571-A240-84D1-6643AF967958}">
      <dgm:prSet/>
      <dgm:spPr/>
      <dgm:t>
        <a:bodyPr/>
        <a:lstStyle/>
        <a:p>
          <a:endParaRPr lang="en-US"/>
        </a:p>
      </dgm:t>
    </dgm:pt>
    <dgm:pt modelId="{75FF19DE-7920-E94C-A1A7-9B5B8F0F3E77}" type="sibTrans" cxnId="{68854863-4571-A240-84D1-6643AF967958}">
      <dgm:prSet/>
      <dgm:spPr/>
      <dgm:t>
        <a:bodyPr/>
        <a:lstStyle/>
        <a:p>
          <a:endParaRPr lang="en-US"/>
        </a:p>
      </dgm:t>
    </dgm:pt>
    <dgm:pt modelId="{D3FBE061-FADD-6545-B326-D96CFF334549}">
      <dgm:prSet phldrT="[Text]"/>
      <dgm:spPr/>
      <dgm:t>
        <a:bodyPr/>
        <a:lstStyle/>
        <a:p>
          <a:r>
            <a:rPr lang="en-US"/>
            <a:t>Train model</a:t>
          </a:r>
        </a:p>
      </dgm:t>
    </dgm:pt>
    <dgm:pt modelId="{0ABCE429-7D0E-CB4D-849A-25BBE396A840}" type="parTrans" cxnId="{E7CB9533-621A-9B45-889C-44D65CBED1A5}">
      <dgm:prSet/>
      <dgm:spPr/>
      <dgm:t>
        <a:bodyPr/>
        <a:lstStyle/>
        <a:p>
          <a:endParaRPr lang="en-US"/>
        </a:p>
      </dgm:t>
    </dgm:pt>
    <dgm:pt modelId="{F6BF8DB7-820B-B946-B2A5-1524DA62883F}" type="sibTrans" cxnId="{E7CB9533-621A-9B45-889C-44D65CBED1A5}">
      <dgm:prSet/>
      <dgm:spPr/>
      <dgm:t>
        <a:bodyPr/>
        <a:lstStyle/>
        <a:p>
          <a:endParaRPr lang="en-US"/>
        </a:p>
      </dgm:t>
    </dgm:pt>
    <dgm:pt modelId="{F6485B6C-220A-D94A-8097-666B3116A5D9}">
      <dgm:prSet phldrT="[Text]"/>
      <dgm:spPr/>
      <dgm:t>
        <a:bodyPr/>
        <a:lstStyle/>
        <a:p>
          <a:r>
            <a:rPr lang="en-US"/>
            <a:t>Sent data to data loader</a:t>
          </a:r>
        </a:p>
      </dgm:t>
    </dgm:pt>
    <dgm:pt modelId="{0129ED73-D33F-884D-86AE-DC54F8B62A26}" type="parTrans" cxnId="{0F1B9BB2-81EE-5040-9DB4-E55BD705BBBE}">
      <dgm:prSet/>
      <dgm:spPr/>
      <dgm:t>
        <a:bodyPr/>
        <a:lstStyle/>
        <a:p>
          <a:endParaRPr lang="en-US"/>
        </a:p>
      </dgm:t>
    </dgm:pt>
    <dgm:pt modelId="{D56EEBEE-5F67-E54B-896E-DFE0C5F71801}" type="sibTrans" cxnId="{0F1B9BB2-81EE-5040-9DB4-E55BD705BBBE}">
      <dgm:prSet/>
      <dgm:spPr/>
      <dgm:t>
        <a:bodyPr/>
        <a:lstStyle/>
        <a:p>
          <a:endParaRPr lang="en-US"/>
        </a:p>
      </dgm:t>
    </dgm:pt>
    <dgm:pt modelId="{42012BD2-869F-AB42-B2D2-2CF1145B8814}">
      <dgm:prSet phldrT="[Text]"/>
      <dgm:spPr/>
      <dgm:t>
        <a:bodyPr/>
        <a:lstStyle/>
        <a:p>
          <a:r>
            <a:rPr lang="en-US"/>
            <a:t>Select benchmark (SH000300)</a:t>
          </a:r>
        </a:p>
      </dgm:t>
    </dgm:pt>
    <dgm:pt modelId="{7433DC06-72A9-4143-B00E-426F32DD4B28}" type="parTrans" cxnId="{9EF70B3E-41EA-B54E-ADF5-486BA00E274A}">
      <dgm:prSet/>
      <dgm:spPr/>
      <dgm:t>
        <a:bodyPr/>
        <a:lstStyle/>
        <a:p>
          <a:endParaRPr lang="en-US"/>
        </a:p>
      </dgm:t>
    </dgm:pt>
    <dgm:pt modelId="{F02EECCB-F49E-F547-B6F5-B39540545D6E}" type="sibTrans" cxnId="{9EF70B3E-41EA-B54E-ADF5-486BA00E274A}">
      <dgm:prSet/>
      <dgm:spPr/>
      <dgm:t>
        <a:bodyPr/>
        <a:lstStyle/>
        <a:p>
          <a:endParaRPr lang="en-US"/>
        </a:p>
      </dgm:t>
    </dgm:pt>
    <dgm:pt modelId="{EDBF8BD9-3ABE-9A43-AFFD-98181F616268}">
      <dgm:prSet phldrT="[Text]"/>
      <dgm:spPr/>
      <dgm:t>
        <a:bodyPr/>
        <a:lstStyle/>
        <a:p>
          <a:r>
            <a:rPr lang="en-US"/>
            <a:t> randomly select 5 stock data</a:t>
          </a:r>
        </a:p>
      </dgm:t>
    </dgm:pt>
    <dgm:pt modelId="{41590182-85CF-2B4A-B636-83EEE601AFCE}" type="parTrans" cxnId="{6BEC56A4-2FF6-D448-A60E-B813D8877DEC}">
      <dgm:prSet/>
      <dgm:spPr/>
      <dgm:t>
        <a:bodyPr/>
        <a:lstStyle/>
        <a:p>
          <a:endParaRPr lang="en-US"/>
        </a:p>
      </dgm:t>
    </dgm:pt>
    <dgm:pt modelId="{66966BFA-C7F5-7A41-8DCE-5688BBE39351}" type="sibTrans" cxnId="{6BEC56A4-2FF6-D448-A60E-B813D8877DEC}">
      <dgm:prSet/>
      <dgm:spPr/>
      <dgm:t>
        <a:bodyPr/>
        <a:lstStyle/>
        <a:p>
          <a:endParaRPr lang="en-US"/>
        </a:p>
      </dgm:t>
    </dgm:pt>
    <dgm:pt modelId="{5F47B37A-6976-A547-B11C-BBD61FC756F6}">
      <dgm:prSet phldrT="[Text]"/>
      <dgm:spPr/>
      <dgm:t>
        <a:bodyPr/>
        <a:lstStyle/>
        <a:p>
          <a:r>
            <a:rPr lang="en-US"/>
            <a:t>Compute targets and some self-defined features</a:t>
          </a:r>
        </a:p>
      </dgm:t>
    </dgm:pt>
    <dgm:pt modelId="{B2E1BDBC-4CB9-8C4F-8CE5-79801010F8BE}" type="parTrans" cxnId="{436061B3-394B-A447-BA11-7CC2C31AA687}">
      <dgm:prSet/>
      <dgm:spPr/>
      <dgm:t>
        <a:bodyPr/>
        <a:lstStyle/>
        <a:p>
          <a:endParaRPr lang="en-US"/>
        </a:p>
      </dgm:t>
    </dgm:pt>
    <dgm:pt modelId="{C2FF271D-D810-714A-8BF8-0BB70144C294}" type="sibTrans" cxnId="{436061B3-394B-A447-BA11-7CC2C31AA687}">
      <dgm:prSet/>
      <dgm:spPr/>
      <dgm:t>
        <a:bodyPr/>
        <a:lstStyle/>
        <a:p>
          <a:endParaRPr lang="en-US"/>
        </a:p>
      </dgm:t>
    </dgm:pt>
    <dgm:pt modelId="{F0556DA7-E585-6848-B984-1F34AAC23792}">
      <dgm:prSet phldrT="[Text]"/>
      <dgm:spPr/>
      <dgm:t>
        <a:bodyPr/>
        <a:lstStyle/>
        <a:p>
          <a:r>
            <a:rPr lang="en-US"/>
            <a:t>Train model with loaded data</a:t>
          </a:r>
        </a:p>
      </dgm:t>
    </dgm:pt>
    <dgm:pt modelId="{23D62107-FA47-2B48-81F5-7F269581CB57}" type="parTrans" cxnId="{538DF45D-3503-1F42-B304-61D13AC3DF42}">
      <dgm:prSet/>
      <dgm:spPr/>
      <dgm:t>
        <a:bodyPr/>
        <a:lstStyle/>
        <a:p>
          <a:endParaRPr lang="en-US"/>
        </a:p>
      </dgm:t>
    </dgm:pt>
    <dgm:pt modelId="{DC1CF8BC-7D2A-9C4F-81CD-B8469734990E}" type="sibTrans" cxnId="{538DF45D-3503-1F42-B304-61D13AC3DF42}">
      <dgm:prSet/>
      <dgm:spPr/>
      <dgm:t>
        <a:bodyPr/>
        <a:lstStyle/>
        <a:p>
          <a:endParaRPr lang="en-US"/>
        </a:p>
      </dgm:t>
    </dgm:pt>
    <dgm:pt modelId="{59D4D5D3-8457-1046-903A-3660C19E1272}">
      <dgm:prSet phldrT="[Text]"/>
      <dgm:spPr/>
      <dgm:t>
        <a:bodyPr/>
        <a:lstStyle/>
        <a:p>
          <a:r>
            <a:rPr lang="en-US"/>
            <a:t>If pre-trained model exists, train the pre-trained one</a:t>
          </a:r>
        </a:p>
      </dgm:t>
    </dgm:pt>
    <dgm:pt modelId="{513367AA-A2D4-054B-86C5-9FCD29A7945A}" type="parTrans" cxnId="{F8BF1D5B-90D8-7D4D-8D97-DBE962342741}">
      <dgm:prSet/>
      <dgm:spPr/>
      <dgm:t>
        <a:bodyPr/>
        <a:lstStyle/>
        <a:p>
          <a:endParaRPr lang="en-US"/>
        </a:p>
      </dgm:t>
    </dgm:pt>
    <dgm:pt modelId="{99738827-012A-9A40-A736-9932F88E090A}" type="sibTrans" cxnId="{F8BF1D5B-90D8-7D4D-8D97-DBE962342741}">
      <dgm:prSet/>
      <dgm:spPr/>
      <dgm:t>
        <a:bodyPr/>
        <a:lstStyle/>
        <a:p>
          <a:endParaRPr lang="en-US"/>
        </a:p>
      </dgm:t>
    </dgm:pt>
    <dgm:pt modelId="{91ACB5B1-A41E-6C45-AFE5-ADD83D49A2E8}">
      <dgm:prSet phldrT="[Text]"/>
      <dgm:spPr/>
      <dgm:t>
        <a:bodyPr/>
        <a:lstStyle/>
        <a:p>
          <a:r>
            <a:rPr lang="en-US"/>
            <a:t>Pre-set hyperparameters and choose an optimizer</a:t>
          </a:r>
        </a:p>
      </dgm:t>
    </dgm:pt>
    <dgm:pt modelId="{40ADE218-F777-184F-BC29-2972D881771B}" type="parTrans" cxnId="{A27FEDBE-047D-EA43-834E-EA70C59568FF}">
      <dgm:prSet/>
      <dgm:spPr/>
      <dgm:t>
        <a:bodyPr/>
        <a:lstStyle/>
        <a:p>
          <a:endParaRPr lang="en-US"/>
        </a:p>
      </dgm:t>
    </dgm:pt>
    <dgm:pt modelId="{3C1C5473-C151-6148-A609-3F76DC7C23CB}" type="sibTrans" cxnId="{A27FEDBE-047D-EA43-834E-EA70C59568FF}">
      <dgm:prSet/>
      <dgm:spPr/>
      <dgm:t>
        <a:bodyPr/>
        <a:lstStyle/>
        <a:p>
          <a:endParaRPr lang="en-US"/>
        </a:p>
      </dgm:t>
    </dgm:pt>
    <dgm:pt modelId="{1EC1687A-49A2-6347-ACEB-C1E4E38B6640}">
      <dgm:prSet phldrT="[Text]"/>
      <dgm:spPr/>
      <dgm:t>
        <a:bodyPr/>
        <a:lstStyle/>
        <a:p>
          <a:r>
            <a:rPr lang="en-US"/>
            <a:t>Inference</a:t>
          </a:r>
        </a:p>
      </dgm:t>
    </dgm:pt>
    <dgm:pt modelId="{D321B7EA-E70F-7C49-8E2C-B8D70E0E1045}" type="parTrans" cxnId="{D54FF662-3F3B-FD4B-B74A-D0379AC6AB2C}">
      <dgm:prSet/>
      <dgm:spPr/>
      <dgm:t>
        <a:bodyPr/>
        <a:lstStyle/>
        <a:p>
          <a:endParaRPr lang="en-US"/>
        </a:p>
      </dgm:t>
    </dgm:pt>
    <dgm:pt modelId="{0C26B4ED-A471-B145-AA36-8CFB29EB7E44}" type="sibTrans" cxnId="{D54FF662-3F3B-FD4B-B74A-D0379AC6AB2C}">
      <dgm:prSet/>
      <dgm:spPr/>
      <dgm:t>
        <a:bodyPr/>
        <a:lstStyle/>
        <a:p>
          <a:endParaRPr lang="en-US"/>
        </a:p>
      </dgm:t>
    </dgm:pt>
    <dgm:pt modelId="{595980B6-5DEC-8C4D-B16E-BD79D28E7FBF}">
      <dgm:prSet phldrT="[Text]"/>
      <dgm:spPr/>
      <dgm:t>
        <a:bodyPr/>
        <a:lstStyle/>
        <a:p>
          <a:r>
            <a:rPr lang="en-US"/>
            <a:t>Test on validation dataset and other randomly selected stock data</a:t>
          </a:r>
        </a:p>
      </dgm:t>
    </dgm:pt>
    <dgm:pt modelId="{45DD62F8-30A5-9746-8EDD-8777A9D2DCFD}" type="parTrans" cxnId="{02DB5BCA-75BA-5141-8142-A311BDA44690}">
      <dgm:prSet/>
      <dgm:spPr/>
      <dgm:t>
        <a:bodyPr/>
        <a:lstStyle/>
        <a:p>
          <a:endParaRPr lang="en-US"/>
        </a:p>
      </dgm:t>
    </dgm:pt>
    <dgm:pt modelId="{9F2C3E74-67A2-A740-9DDE-F1566A975667}" type="sibTrans" cxnId="{02DB5BCA-75BA-5141-8142-A311BDA44690}">
      <dgm:prSet/>
      <dgm:spPr/>
      <dgm:t>
        <a:bodyPr/>
        <a:lstStyle/>
        <a:p>
          <a:endParaRPr lang="en-US"/>
        </a:p>
      </dgm:t>
    </dgm:pt>
    <dgm:pt modelId="{E3D95438-B923-4648-AABB-11051A1774C5}">
      <dgm:prSet phldrT="[Text]"/>
      <dgm:spPr/>
      <dgm:t>
        <a:bodyPr/>
        <a:lstStyle/>
        <a:p>
          <a:r>
            <a:rPr lang="en-US"/>
            <a:t>Test the investment strategy suggested by the model predictions with different intervals (upper/lower bound for health rate)</a:t>
          </a:r>
        </a:p>
      </dgm:t>
    </dgm:pt>
    <dgm:pt modelId="{1F2D430B-4D0E-6A40-83BE-D26DF7E903D6}" type="parTrans" cxnId="{7D4A8712-25CF-3A43-8EB1-B5C8EC9B8229}">
      <dgm:prSet/>
      <dgm:spPr/>
      <dgm:t>
        <a:bodyPr/>
        <a:lstStyle/>
        <a:p>
          <a:endParaRPr lang="en-US"/>
        </a:p>
      </dgm:t>
    </dgm:pt>
    <dgm:pt modelId="{00662792-50A4-F047-849C-D9487E70F155}" type="sibTrans" cxnId="{7D4A8712-25CF-3A43-8EB1-B5C8EC9B8229}">
      <dgm:prSet/>
      <dgm:spPr/>
      <dgm:t>
        <a:bodyPr/>
        <a:lstStyle/>
        <a:p>
          <a:endParaRPr lang="en-US"/>
        </a:p>
      </dgm:t>
    </dgm:pt>
    <dgm:pt modelId="{3C32E42C-0AD6-4A43-918A-351B147D0F6B}">
      <dgm:prSet phldrT="[Text]"/>
      <dgm:spPr/>
      <dgm:t>
        <a:bodyPr/>
        <a:lstStyle/>
        <a:p>
          <a:r>
            <a:rPr lang="en-US"/>
            <a:t>Scale the result</a:t>
          </a:r>
        </a:p>
      </dgm:t>
    </dgm:pt>
    <dgm:pt modelId="{630E7DA9-C769-FA42-A9D7-5D7702912B8C}" type="parTrans" cxnId="{463D844E-5E91-3848-BD26-8B8592313DF8}">
      <dgm:prSet/>
      <dgm:spPr/>
      <dgm:t>
        <a:bodyPr/>
        <a:lstStyle/>
        <a:p>
          <a:endParaRPr lang="en-US"/>
        </a:p>
      </dgm:t>
    </dgm:pt>
    <dgm:pt modelId="{1EF03E19-3F14-434E-BF0E-D290A6976E32}" type="sibTrans" cxnId="{463D844E-5E91-3848-BD26-8B8592313DF8}">
      <dgm:prSet/>
      <dgm:spPr/>
      <dgm:t>
        <a:bodyPr/>
        <a:lstStyle/>
        <a:p>
          <a:endParaRPr lang="en-US"/>
        </a:p>
      </dgm:t>
    </dgm:pt>
    <dgm:pt modelId="{F7DA38A2-46E1-1C4D-BD81-0AB79066283C}" type="pres">
      <dgm:prSet presAssocID="{4074A9EA-5D6F-2843-A987-3BAFD8142854}" presName="linearFlow" presStyleCnt="0">
        <dgm:presLayoutVars>
          <dgm:dir/>
          <dgm:animLvl val="lvl"/>
          <dgm:resizeHandles val="exact"/>
        </dgm:presLayoutVars>
      </dgm:prSet>
      <dgm:spPr/>
    </dgm:pt>
    <dgm:pt modelId="{31099D97-6CD2-504B-A670-B5797D379F36}" type="pres">
      <dgm:prSet presAssocID="{F8880344-832F-5648-B7D8-BFF0260AD4D4}" presName="composite" presStyleCnt="0"/>
      <dgm:spPr/>
    </dgm:pt>
    <dgm:pt modelId="{5AF5C894-F731-DA45-B52B-0AF4EA37C939}" type="pres">
      <dgm:prSet presAssocID="{F8880344-832F-5648-B7D8-BFF0260AD4D4}" presName="parentText" presStyleLbl="alignNode1" presStyleIdx="0" presStyleCnt="4">
        <dgm:presLayoutVars>
          <dgm:chMax val="1"/>
          <dgm:bulletEnabled val="1"/>
        </dgm:presLayoutVars>
      </dgm:prSet>
      <dgm:spPr/>
    </dgm:pt>
    <dgm:pt modelId="{E93FB487-73D0-1F48-AF52-DA1B55D9DF79}" type="pres">
      <dgm:prSet presAssocID="{F8880344-832F-5648-B7D8-BFF0260AD4D4}" presName="descendantText" presStyleLbl="alignAcc1" presStyleIdx="0" presStyleCnt="4">
        <dgm:presLayoutVars>
          <dgm:bulletEnabled val="1"/>
        </dgm:presLayoutVars>
      </dgm:prSet>
      <dgm:spPr/>
    </dgm:pt>
    <dgm:pt modelId="{D2B2BC01-2B5A-6E41-AEA6-865C77D50949}" type="pres">
      <dgm:prSet presAssocID="{F4972C4C-9490-E94E-8CDE-043D923E8E45}" presName="sp" presStyleCnt="0"/>
      <dgm:spPr/>
    </dgm:pt>
    <dgm:pt modelId="{09F52924-009E-F245-B3EC-A18B83FDB23C}" type="pres">
      <dgm:prSet presAssocID="{0C554F17-45D6-C445-98F9-2F1D81588970}" presName="composite" presStyleCnt="0"/>
      <dgm:spPr/>
    </dgm:pt>
    <dgm:pt modelId="{49A0D711-2A01-2C4C-B8E7-03B7A079DC2F}" type="pres">
      <dgm:prSet presAssocID="{0C554F17-45D6-C445-98F9-2F1D81588970}" presName="parentText" presStyleLbl="alignNode1" presStyleIdx="1" presStyleCnt="4">
        <dgm:presLayoutVars>
          <dgm:chMax val="1"/>
          <dgm:bulletEnabled val="1"/>
        </dgm:presLayoutVars>
      </dgm:prSet>
      <dgm:spPr/>
    </dgm:pt>
    <dgm:pt modelId="{DFE2EF01-9711-8347-A9DF-9295DA9341BC}" type="pres">
      <dgm:prSet presAssocID="{0C554F17-45D6-C445-98F9-2F1D81588970}" presName="descendantText" presStyleLbl="alignAcc1" presStyleIdx="1" presStyleCnt="4">
        <dgm:presLayoutVars>
          <dgm:bulletEnabled val="1"/>
        </dgm:presLayoutVars>
      </dgm:prSet>
      <dgm:spPr/>
    </dgm:pt>
    <dgm:pt modelId="{FC5D28C2-51DC-2D41-8C3E-70C737613A4A}" type="pres">
      <dgm:prSet presAssocID="{A9661662-D325-5B48-8157-370693FD3531}" presName="sp" presStyleCnt="0"/>
      <dgm:spPr/>
    </dgm:pt>
    <dgm:pt modelId="{72C3DF93-1741-4047-8FD6-9BB5DB298A1C}" type="pres">
      <dgm:prSet presAssocID="{D3FBE061-FADD-6545-B326-D96CFF334549}" presName="composite" presStyleCnt="0"/>
      <dgm:spPr/>
    </dgm:pt>
    <dgm:pt modelId="{63DE3A7F-F92A-D844-A772-F80B86C2F7B0}" type="pres">
      <dgm:prSet presAssocID="{D3FBE061-FADD-6545-B326-D96CFF334549}" presName="parentText" presStyleLbl="alignNode1" presStyleIdx="2" presStyleCnt="4">
        <dgm:presLayoutVars>
          <dgm:chMax val="1"/>
          <dgm:bulletEnabled val="1"/>
        </dgm:presLayoutVars>
      </dgm:prSet>
      <dgm:spPr/>
    </dgm:pt>
    <dgm:pt modelId="{7F3C7ACD-2770-7A41-8F8E-008F3ED32D27}" type="pres">
      <dgm:prSet presAssocID="{D3FBE061-FADD-6545-B326-D96CFF334549}" presName="descendantText" presStyleLbl="alignAcc1" presStyleIdx="2" presStyleCnt="4">
        <dgm:presLayoutVars>
          <dgm:bulletEnabled val="1"/>
        </dgm:presLayoutVars>
      </dgm:prSet>
      <dgm:spPr/>
    </dgm:pt>
    <dgm:pt modelId="{4E58C3F2-BE09-FF4F-8418-D745F9FCEA33}" type="pres">
      <dgm:prSet presAssocID="{F6BF8DB7-820B-B946-B2A5-1524DA62883F}" presName="sp" presStyleCnt="0"/>
      <dgm:spPr/>
    </dgm:pt>
    <dgm:pt modelId="{855457F9-F318-1B41-9941-F426EF7127A4}" type="pres">
      <dgm:prSet presAssocID="{1EC1687A-49A2-6347-ACEB-C1E4E38B6640}" presName="composite" presStyleCnt="0"/>
      <dgm:spPr/>
    </dgm:pt>
    <dgm:pt modelId="{C5D19F47-E9DF-374F-8E87-245B967C5A96}" type="pres">
      <dgm:prSet presAssocID="{1EC1687A-49A2-6347-ACEB-C1E4E38B6640}" presName="parentText" presStyleLbl="alignNode1" presStyleIdx="3" presStyleCnt="4">
        <dgm:presLayoutVars>
          <dgm:chMax val="1"/>
          <dgm:bulletEnabled val="1"/>
        </dgm:presLayoutVars>
      </dgm:prSet>
      <dgm:spPr/>
    </dgm:pt>
    <dgm:pt modelId="{40D9902E-0ADD-0344-A422-2B43AC865A63}" type="pres">
      <dgm:prSet presAssocID="{1EC1687A-49A2-6347-ACEB-C1E4E38B6640}" presName="descendantText" presStyleLbl="alignAcc1" presStyleIdx="3" presStyleCnt="4">
        <dgm:presLayoutVars>
          <dgm:bulletEnabled val="1"/>
        </dgm:presLayoutVars>
      </dgm:prSet>
      <dgm:spPr/>
    </dgm:pt>
  </dgm:ptLst>
  <dgm:cxnLst>
    <dgm:cxn modelId="{E6E1B704-9378-154E-A1BF-B4C0036911DC}" type="presOf" srcId="{91ACB5B1-A41E-6C45-AFE5-ADD83D49A2E8}" destId="{7F3C7ACD-2770-7A41-8F8E-008F3ED32D27}" srcOrd="0" destOrd="1" presId="urn:microsoft.com/office/officeart/2005/8/layout/chevron2"/>
    <dgm:cxn modelId="{EA23BF06-9DEC-3C4F-A0DF-2F66F1CFC316}" type="presOf" srcId="{4074A9EA-5D6F-2843-A987-3BAFD8142854}" destId="{F7DA38A2-46E1-1C4D-BD81-0AB79066283C}" srcOrd="0" destOrd="0" presId="urn:microsoft.com/office/officeart/2005/8/layout/chevron2"/>
    <dgm:cxn modelId="{7D4A8712-25CF-3A43-8EB1-B5C8EC9B8229}" srcId="{1EC1687A-49A2-6347-ACEB-C1E4E38B6640}" destId="{E3D95438-B923-4648-AABB-11051A1774C5}" srcOrd="2" destOrd="0" parTransId="{1F2D430B-4D0E-6A40-83BE-D26DF7E903D6}" sibTransId="{00662792-50A4-F047-849C-D9487E70F155}"/>
    <dgm:cxn modelId="{8C29BC15-65B7-0D4B-AA8A-5CA4FBB7194B}" type="presOf" srcId="{EDBF8BD9-3ABE-9A43-AFFD-98181F616268}" destId="{E93FB487-73D0-1F48-AF52-DA1B55D9DF79}" srcOrd="0" destOrd="2" presId="urn:microsoft.com/office/officeart/2005/8/layout/chevron2"/>
    <dgm:cxn modelId="{4ABD7E1D-6277-1542-920D-E10E85B796C3}" type="presOf" srcId="{D3FBE061-FADD-6545-B326-D96CFF334549}" destId="{63DE3A7F-F92A-D844-A772-F80B86C2F7B0}" srcOrd="0" destOrd="0" presId="urn:microsoft.com/office/officeart/2005/8/layout/chevron2"/>
    <dgm:cxn modelId="{CB26CD23-0BB5-224F-83F6-E62151E1379C}" type="presOf" srcId="{3C32E42C-0AD6-4A43-918A-351B147D0F6B}" destId="{40D9902E-0ADD-0344-A422-2B43AC865A63}" srcOrd="0" destOrd="1" presId="urn:microsoft.com/office/officeart/2005/8/layout/chevron2"/>
    <dgm:cxn modelId="{E7CB9533-621A-9B45-889C-44D65CBED1A5}" srcId="{4074A9EA-5D6F-2843-A987-3BAFD8142854}" destId="{D3FBE061-FADD-6545-B326-D96CFF334549}" srcOrd="2" destOrd="0" parTransId="{0ABCE429-7D0E-CB4D-849A-25BBE396A840}" sibTransId="{F6BF8DB7-820B-B946-B2A5-1524DA62883F}"/>
    <dgm:cxn modelId="{9EF70B3E-41EA-B54E-ADF5-486BA00E274A}" srcId="{F8880344-832F-5648-B7D8-BFF0260AD4D4}" destId="{42012BD2-869F-AB42-B2D2-2CF1145B8814}" srcOrd="1" destOrd="0" parTransId="{7433DC06-72A9-4143-B00E-426F32DD4B28}" sibTransId="{F02EECCB-F49E-F547-B6F5-B39540545D6E}"/>
    <dgm:cxn modelId="{F8BF1D5B-90D8-7D4D-8D97-DBE962342741}" srcId="{D3FBE061-FADD-6545-B326-D96CFF334549}" destId="{59D4D5D3-8457-1046-903A-3660C19E1272}" srcOrd="3" destOrd="0" parTransId="{513367AA-A2D4-054B-86C5-9FCD29A7945A}" sibTransId="{99738827-012A-9A40-A736-9932F88E090A}"/>
    <dgm:cxn modelId="{538DF45D-3503-1F42-B304-61D13AC3DF42}" srcId="{D3FBE061-FADD-6545-B326-D96CFF334549}" destId="{F0556DA7-E585-6848-B984-1F34AAC23792}" srcOrd="2" destOrd="0" parTransId="{23D62107-FA47-2B48-81F5-7F269581CB57}" sibTransId="{DC1CF8BC-7D2A-9C4F-81CD-B8469734990E}"/>
    <dgm:cxn modelId="{7588815E-EAFF-1248-86C4-965E66349A86}" type="presOf" srcId="{595980B6-5DEC-8C4D-B16E-BD79D28E7FBF}" destId="{40D9902E-0ADD-0344-A422-2B43AC865A63}" srcOrd="0" destOrd="0" presId="urn:microsoft.com/office/officeart/2005/8/layout/chevron2"/>
    <dgm:cxn modelId="{D54FF662-3F3B-FD4B-B74A-D0379AC6AB2C}" srcId="{4074A9EA-5D6F-2843-A987-3BAFD8142854}" destId="{1EC1687A-49A2-6347-ACEB-C1E4E38B6640}" srcOrd="3" destOrd="0" parTransId="{D321B7EA-E70F-7C49-8E2C-B8D70E0E1045}" sibTransId="{0C26B4ED-A471-B145-AA36-8CFB29EB7E44}"/>
    <dgm:cxn modelId="{68854863-4571-A240-84D1-6643AF967958}" srcId="{0C554F17-45D6-C445-98F9-2F1D81588970}" destId="{A1C06002-7EE7-104C-81A0-20C79500751A}" srcOrd="0" destOrd="0" parTransId="{4B6456E0-712F-9140-BA04-A1EAB3FC00DE}" sibTransId="{75FF19DE-7920-E94C-A1A7-9B5B8F0F3E77}"/>
    <dgm:cxn modelId="{2DA2434A-AA5E-F644-A89F-8DB5D6796B4C}" type="presOf" srcId="{E3D95438-B923-4648-AABB-11051A1774C5}" destId="{40D9902E-0ADD-0344-A422-2B43AC865A63}" srcOrd="0" destOrd="2" presId="urn:microsoft.com/office/officeart/2005/8/layout/chevron2"/>
    <dgm:cxn modelId="{463D844E-5E91-3848-BD26-8B8592313DF8}" srcId="{1EC1687A-49A2-6347-ACEB-C1E4E38B6640}" destId="{3C32E42C-0AD6-4A43-918A-351B147D0F6B}" srcOrd="1" destOrd="0" parTransId="{630E7DA9-C769-FA42-A9D7-5D7702912B8C}" sibTransId="{1EF03E19-3F14-434E-BF0E-D290A6976E32}"/>
    <dgm:cxn modelId="{DD0EAB51-1126-9F49-A1DC-CD39B2916F42}" type="presOf" srcId="{F0556DA7-E585-6848-B984-1F34AAC23792}" destId="{7F3C7ACD-2770-7A41-8F8E-008F3ED32D27}" srcOrd="0" destOrd="2" presId="urn:microsoft.com/office/officeart/2005/8/layout/chevron2"/>
    <dgm:cxn modelId="{AA719C77-EB7F-0145-92BB-1CEC8696214F}" type="presOf" srcId="{1EC1687A-49A2-6347-ACEB-C1E4E38B6640}" destId="{C5D19F47-E9DF-374F-8E87-245B967C5A96}" srcOrd="0" destOrd="0" presId="urn:microsoft.com/office/officeart/2005/8/layout/chevron2"/>
    <dgm:cxn modelId="{9BE39285-57AC-444A-9507-745CFA627EAD}" type="presOf" srcId="{A1C06002-7EE7-104C-81A0-20C79500751A}" destId="{DFE2EF01-9711-8347-A9DF-9295DA9341BC}" srcOrd="0" destOrd="0" presId="urn:microsoft.com/office/officeart/2005/8/layout/chevron2"/>
    <dgm:cxn modelId="{1486B28E-BB6B-314D-AB28-BB2F6DCBF8C1}" type="presOf" srcId="{F8880344-832F-5648-B7D8-BFF0260AD4D4}" destId="{5AF5C894-F731-DA45-B52B-0AF4EA37C939}" srcOrd="0" destOrd="0" presId="urn:microsoft.com/office/officeart/2005/8/layout/chevron2"/>
    <dgm:cxn modelId="{6BEC56A4-2FF6-D448-A60E-B813D8877DEC}" srcId="{F8880344-832F-5648-B7D8-BFF0260AD4D4}" destId="{EDBF8BD9-3ABE-9A43-AFFD-98181F616268}" srcOrd="2" destOrd="0" parTransId="{41590182-85CF-2B4A-B636-83EEE601AFCE}" sibTransId="{66966BFA-C7F5-7A41-8DCE-5688BBE39351}"/>
    <dgm:cxn modelId="{AA5260AA-7848-F64C-9463-1617AA1CB09B}" type="presOf" srcId="{42012BD2-869F-AB42-B2D2-2CF1145B8814}" destId="{E93FB487-73D0-1F48-AF52-DA1B55D9DF79}" srcOrd="0" destOrd="1" presId="urn:microsoft.com/office/officeart/2005/8/layout/chevron2"/>
    <dgm:cxn modelId="{0F1B9BB2-81EE-5040-9DB4-E55BD705BBBE}" srcId="{D3FBE061-FADD-6545-B326-D96CFF334549}" destId="{F6485B6C-220A-D94A-8097-666B3116A5D9}" srcOrd="0" destOrd="0" parTransId="{0129ED73-D33F-884D-86AE-DC54F8B62A26}" sibTransId="{D56EEBEE-5F67-E54B-896E-DFE0C5F71801}"/>
    <dgm:cxn modelId="{436061B3-394B-A447-BA11-7CC2C31AA687}" srcId="{0C554F17-45D6-C445-98F9-2F1D81588970}" destId="{5F47B37A-6976-A547-B11C-BBD61FC756F6}" srcOrd="1" destOrd="0" parTransId="{B2E1BDBC-4CB9-8C4F-8CE5-79801010F8BE}" sibTransId="{C2FF271D-D810-714A-8BF8-0BB70144C294}"/>
    <dgm:cxn modelId="{A27FEDBE-047D-EA43-834E-EA70C59568FF}" srcId="{D3FBE061-FADD-6545-B326-D96CFF334549}" destId="{91ACB5B1-A41E-6C45-AFE5-ADD83D49A2E8}" srcOrd="1" destOrd="0" parTransId="{40ADE218-F777-184F-BC29-2972D881771B}" sibTransId="{3C1C5473-C151-6148-A609-3F76DC7C23CB}"/>
    <dgm:cxn modelId="{2F3C64C3-FC27-8D45-9405-E79FEF22DD84}" type="presOf" srcId="{F6485B6C-220A-D94A-8097-666B3116A5D9}" destId="{7F3C7ACD-2770-7A41-8F8E-008F3ED32D27}" srcOrd="0" destOrd="0" presId="urn:microsoft.com/office/officeart/2005/8/layout/chevron2"/>
    <dgm:cxn modelId="{726C78C7-1B93-0A43-B2C8-D12FD7374B87}" type="presOf" srcId="{0C554F17-45D6-C445-98F9-2F1D81588970}" destId="{49A0D711-2A01-2C4C-B8E7-03B7A079DC2F}" srcOrd="0" destOrd="0" presId="urn:microsoft.com/office/officeart/2005/8/layout/chevron2"/>
    <dgm:cxn modelId="{02DB5BCA-75BA-5141-8142-A311BDA44690}" srcId="{1EC1687A-49A2-6347-ACEB-C1E4E38B6640}" destId="{595980B6-5DEC-8C4D-B16E-BD79D28E7FBF}" srcOrd="0" destOrd="0" parTransId="{45DD62F8-30A5-9746-8EDD-8777A9D2DCFD}" sibTransId="{9F2C3E74-67A2-A740-9DDE-F1566A975667}"/>
    <dgm:cxn modelId="{2378BECC-8D64-3146-B8A1-8CA363DF8A8E}" type="presOf" srcId="{3CD769F7-33F3-4B4A-A019-44061AEFBA79}" destId="{E93FB487-73D0-1F48-AF52-DA1B55D9DF79}" srcOrd="0" destOrd="0" presId="urn:microsoft.com/office/officeart/2005/8/layout/chevron2"/>
    <dgm:cxn modelId="{1C75AEDD-3D9E-7049-A081-533F164039E2}" srcId="{4074A9EA-5D6F-2843-A987-3BAFD8142854}" destId="{0C554F17-45D6-C445-98F9-2F1D81588970}" srcOrd="1" destOrd="0" parTransId="{C8CFB2D0-BA54-6F4E-A64F-3941F19C0DA9}" sibTransId="{A9661662-D325-5B48-8157-370693FD3531}"/>
    <dgm:cxn modelId="{64F097E3-7444-C34F-A407-487CA5C1B273}" type="presOf" srcId="{59D4D5D3-8457-1046-903A-3660C19E1272}" destId="{7F3C7ACD-2770-7A41-8F8E-008F3ED32D27}" srcOrd="0" destOrd="3" presId="urn:microsoft.com/office/officeart/2005/8/layout/chevron2"/>
    <dgm:cxn modelId="{D632DEE8-FA51-2C49-885D-537C0AB00F29}" srcId="{F8880344-832F-5648-B7D8-BFF0260AD4D4}" destId="{3CD769F7-33F3-4B4A-A019-44061AEFBA79}" srcOrd="0" destOrd="0" parTransId="{D572B8B2-9878-B347-9D6E-7CE520994B25}" sibTransId="{B53D9387-E057-5946-9C1E-6EB2573CCA91}"/>
    <dgm:cxn modelId="{1D08E1E9-2FCC-D447-A1FF-5A2DABD63EBB}" srcId="{4074A9EA-5D6F-2843-A987-3BAFD8142854}" destId="{F8880344-832F-5648-B7D8-BFF0260AD4D4}" srcOrd="0" destOrd="0" parTransId="{12A9ECD9-CAE7-1143-81EB-CD73ACA45B3F}" sibTransId="{F4972C4C-9490-E94E-8CDE-043D923E8E45}"/>
    <dgm:cxn modelId="{4CFDE9EA-7AB2-BD46-BD4B-903580A8E7DB}" type="presOf" srcId="{5F47B37A-6976-A547-B11C-BBD61FC756F6}" destId="{DFE2EF01-9711-8347-A9DF-9295DA9341BC}" srcOrd="0" destOrd="1" presId="urn:microsoft.com/office/officeart/2005/8/layout/chevron2"/>
    <dgm:cxn modelId="{C83FEB1C-6081-224E-9CA3-74B26E46E3C6}" type="presParOf" srcId="{F7DA38A2-46E1-1C4D-BD81-0AB79066283C}" destId="{31099D97-6CD2-504B-A670-B5797D379F36}" srcOrd="0" destOrd="0" presId="urn:microsoft.com/office/officeart/2005/8/layout/chevron2"/>
    <dgm:cxn modelId="{9CBAB407-A480-4A48-A86C-D0BF517F2D97}" type="presParOf" srcId="{31099D97-6CD2-504B-A670-B5797D379F36}" destId="{5AF5C894-F731-DA45-B52B-0AF4EA37C939}" srcOrd="0" destOrd="0" presId="urn:microsoft.com/office/officeart/2005/8/layout/chevron2"/>
    <dgm:cxn modelId="{B1885CF6-8957-FD45-BA1C-A9F83F99554D}" type="presParOf" srcId="{31099D97-6CD2-504B-A670-B5797D379F36}" destId="{E93FB487-73D0-1F48-AF52-DA1B55D9DF79}" srcOrd="1" destOrd="0" presId="urn:microsoft.com/office/officeart/2005/8/layout/chevron2"/>
    <dgm:cxn modelId="{09EEBBB9-3DBF-7547-9D5B-630794E58FC6}" type="presParOf" srcId="{F7DA38A2-46E1-1C4D-BD81-0AB79066283C}" destId="{D2B2BC01-2B5A-6E41-AEA6-865C77D50949}" srcOrd="1" destOrd="0" presId="urn:microsoft.com/office/officeart/2005/8/layout/chevron2"/>
    <dgm:cxn modelId="{AE1D9436-4171-3A40-8702-5C6E7FE55F8D}" type="presParOf" srcId="{F7DA38A2-46E1-1C4D-BD81-0AB79066283C}" destId="{09F52924-009E-F245-B3EC-A18B83FDB23C}" srcOrd="2" destOrd="0" presId="urn:microsoft.com/office/officeart/2005/8/layout/chevron2"/>
    <dgm:cxn modelId="{20B05965-43F0-1643-B0D2-BD3513E8A91F}" type="presParOf" srcId="{09F52924-009E-F245-B3EC-A18B83FDB23C}" destId="{49A0D711-2A01-2C4C-B8E7-03B7A079DC2F}" srcOrd="0" destOrd="0" presId="urn:microsoft.com/office/officeart/2005/8/layout/chevron2"/>
    <dgm:cxn modelId="{5F736FD9-86A7-6F47-AEAE-1D7D2556D80F}" type="presParOf" srcId="{09F52924-009E-F245-B3EC-A18B83FDB23C}" destId="{DFE2EF01-9711-8347-A9DF-9295DA9341BC}" srcOrd="1" destOrd="0" presId="urn:microsoft.com/office/officeart/2005/8/layout/chevron2"/>
    <dgm:cxn modelId="{6D53486D-B170-C046-AF5B-1C7DA037B58A}" type="presParOf" srcId="{F7DA38A2-46E1-1C4D-BD81-0AB79066283C}" destId="{FC5D28C2-51DC-2D41-8C3E-70C737613A4A}" srcOrd="3" destOrd="0" presId="urn:microsoft.com/office/officeart/2005/8/layout/chevron2"/>
    <dgm:cxn modelId="{6BADA4E4-6AE7-7546-B727-345D5A7959A8}" type="presParOf" srcId="{F7DA38A2-46E1-1C4D-BD81-0AB79066283C}" destId="{72C3DF93-1741-4047-8FD6-9BB5DB298A1C}" srcOrd="4" destOrd="0" presId="urn:microsoft.com/office/officeart/2005/8/layout/chevron2"/>
    <dgm:cxn modelId="{D8355502-E7B5-304A-B5C4-6A4FF7F00327}" type="presParOf" srcId="{72C3DF93-1741-4047-8FD6-9BB5DB298A1C}" destId="{63DE3A7F-F92A-D844-A772-F80B86C2F7B0}" srcOrd="0" destOrd="0" presId="urn:microsoft.com/office/officeart/2005/8/layout/chevron2"/>
    <dgm:cxn modelId="{9EF9C455-7780-A64A-B814-058D0E5FE545}" type="presParOf" srcId="{72C3DF93-1741-4047-8FD6-9BB5DB298A1C}" destId="{7F3C7ACD-2770-7A41-8F8E-008F3ED32D27}" srcOrd="1" destOrd="0" presId="urn:microsoft.com/office/officeart/2005/8/layout/chevron2"/>
    <dgm:cxn modelId="{01CFFE37-2DDA-464F-ACE8-5FC4FA6EAC77}" type="presParOf" srcId="{F7DA38A2-46E1-1C4D-BD81-0AB79066283C}" destId="{4E58C3F2-BE09-FF4F-8418-D745F9FCEA33}" srcOrd="5" destOrd="0" presId="urn:microsoft.com/office/officeart/2005/8/layout/chevron2"/>
    <dgm:cxn modelId="{D619EF07-5AA0-FC4A-864C-C0450D4C31B5}" type="presParOf" srcId="{F7DA38A2-46E1-1C4D-BD81-0AB79066283C}" destId="{855457F9-F318-1B41-9941-F426EF7127A4}" srcOrd="6" destOrd="0" presId="urn:microsoft.com/office/officeart/2005/8/layout/chevron2"/>
    <dgm:cxn modelId="{0975E245-69BB-2943-81A9-478DEA4A8ED5}" type="presParOf" srcId="{855457F9-F318-1B41-9941-F426EF7127A4}" destId="{C5D19F47-E9DF-374F-8E87-245B967C5A96}" srcOrd="0" destOrd="0" presId="urn:microsoft.com/office/officeart/2005/8/layout/chevron2"/>
    <dgm:cxn modelId="{C8534F02-A005-984A-9AB5-69A4476A5752}" type="presParOf" srcId="{855457F9-F318-1B41-9941-F426EF7127A4}" destId="{40D9902E-0ADD-0344-A422-2B43AC865A63}"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26A38E-EE62-B445-9451-161A5B29D311}">
      <dsp:nvSpPr>
        <dsp:cNvPr id="0" name=""/>
        <dsp:cNvSpPr/>
      </dsp:nvSpPr>
      <dsp:spPr>
        <a:xfrm>
          <a:off x="5134" y="385873"/>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Data loader: take CSV data</a:t>
          </a:r>
        </a:p>
      </dsp:txBody>
      <dsp:txXfrm>
        <a:off x="33106" y="413845"/>
        <a:ext cx="1535772" cy="899086"/>
      </dsp:txXfrm>
    </dsp:sp>
    <dsp:sp modelId="{4841571E-70C3-1F40-A8FD-3E4071CE8239}">
      <dsp:nvSpPr>
        <dsp:cNvPr id="0" name=""/>
        <dsp:cNvSpPr/>
      </dsp:nvSpPr>
      <dsp:spPr>
        <a:xfrm>
          <a:off x="1756023" y="66601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756023" y="744965"/>
        <a:ext cx="236210" cy="236847"/>
      </dsp:txXfrm>
    </dsp:sp>
    <dsp:sp modelId="{134BA2C4-82C8-6E48-84A9-61A05AC29833}">
      <dsp:nvSpPr>
        <dsp:cNvPr id="0" name=""/>
        <dsp:cNvSpPr/>
      </dsp:nvSpPr>
      <dsp:spPr>
        <a:xfrm>
          <a:off x="2233538" y="385873"/>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Initialize model with parameters</a:t>
          </a:r>
        </a:p>
      </dsp:txBody>
      <dsp:txXfrm>
        <a:off x="2261510" y="413845"/>
        <a:ext cx="1535772" cy="899086"/>
      </dsp:txXfrm>
    </dsp:sp>
    <dsp:sp modelId="{F18A3FA0-F123-3544-B68A-D91B650C6364}">
      <dsp:nvSpPr>
        <dsp:cNvPr id="0" name=""/>
        <dsp:cNvSpPr/>
      </dsp:nvSpPr>
      <dsp:spPr>
        <a:xfrm>
          <a:off x="3984426" y="66601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984426" y="744965"/>
        <a:ext cx="236210" cy="236847"/>
      </dsp:txXfrm>
    </dsp:sp>
    <dsp:sp modelId="{056070E1-46E4-DC4C-BE14-2E2593B38B6C}">
      <dsp:nvSpPr>
        <dsp:cNvPr id="0" name=""/>
        <dsp:cNvSpPr/>
      </dsp:nvSpPr>
      <dsp:spPr>
        <a:xfrm>
          <a:off x="4461941" y="385873"/>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Train model</a:t>
          </a:r>
        </a:p>
      </dsp:txBody>
      <dsp:txXfrm>
        <a:off x="4489913" y="413845"/>
        <a:ext cx="1535772" cy="899086"/>
      </dsp:txXfrm>
    </dsp:sp>
    <dsp:sp modelId="{2E60731C-8918-5E4F-B4BA-6E801E084FC0}">
      <dsp:nvSpPr>
        <dsp:cNvPr id="0" name=""/>
        <dsp:cNvSpPr/>
      </dsp:nvSpPr>
      <dsp:spPr>
        <a:xfrm>
          <a:off x="6212830" y="66601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212830" y="744965"/>
        <a:ext cx="236210" cy="236847"/>
      </dsp:txXfrm>
    </dsp:sp>
    <dsp:sp modelId="{DDC02D24-4582-2D4B-9719-B795CF96EB47}">
      <dsp:nvSpPr>
        <dsp:cNvPr id="0" name=""/>
        <dsp:cNvSpPr/>
      </dsp:nvSpPr>
      <dsp:spPr>
        <a:xfrm>
          <a:off x="6690345" y="385873"/>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Save model</a:t>
          </a:r>
        </a:p>
      </dsp:txBody>
      <dsp:txXfrm>
        <a:off x="6718317" y="413845"/>
        <a:ext cx="1535772" cy="899086"/>
      </dsp:txXfrm>
    </dsp:sp>
    <dsp:sp modelId="{08FFCEDE-9A1C-7643-BE93-CD77121505F3}">
      <dsp:nvSpPr>
        <dsp:cNvPr id="0" name=""/>
        <dsp:cNvSpPr/>
      </dsp:nvSpPr>
      <dsp:spPr>
        <a:xfrm>
          <a:off x="8441233" y="666016"/>
          <a:ext cx="337443" cy="394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441233" y="744965"/>
        <a:ext cx="236210" cy="236847"/>
      </dsp:txXfrm>
    </dsp:sp>
    <dsp:sp modelId="{3E72A0C8-C5E6-A047-B2A4-DA8958A4DAD3}">
      <dsp:nvSpPr>
        <dsp:cNvPr id="0" name=""/>
        <dsp:cNvSpPr/>
      </dsp:nvSpPr>
      <dsp:spPr>
        <a:xfrm>
          <a:off x="8918748" y="385873"/>
          <a:ext cx="1591716" cy="95503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Load model to make prediction</a:t>
          </a:r>
        </a:p>
      </dsp:txBody>
      <dsp:txXfrm>
        <a:off x="8946720" y="413845"/>
        <a:ext cx="1535772" cy="899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5C894-F731-DA45-B52B-0AF4EA37C939}">
      <dsp:nvSpPr>
        <dsp:cNvPr id="0" name=""/>
        <dsp:cNvSpPr/>
      </dsp:nvSpPr>
      <dsp:spPr>
        <a:xfrm rot="5400000">
          <a:off x="-179747" y="180063"/>
          <a:ext cx="1198317" cy="838822"/>
        </a:xfrm>
        <a:prstGeom prst="chevron">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Collect data</a:t>
          </a:r>
        </a:p>
      </dsp:txBody>
      <dsp:txXfrm rot="-5400000">
        <a:off x="1" y="419726"/>
        <a:ext cx="838822" cy="359495"/>
      </dsp:txXfrm>
    </dsp:sp>
    <dsp:sp modelId="{E93FB487-73D0-1F48-AF52-DA1B55D9DF79}">
      <dsp:nvSpPr>
        <dsp:cNvPr id="0" name=""/>
        <dsp:cNvSpPr/>
      </dsp:nvSpPr>
      <dsp:spPr>
        <a:xfrm rot="5400000">
          <a:off x="5287757" y="-4448620"/>
          <a:ext cx="778906" cy="9676777"/>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a:t>Download CSI300 data</a:t>
          </a:r>
        </a:p>
        <a:p>
          <a:pPr marL="57150" lvl="1" indent="-57150" algn="l" defTabSz="444500">
            <a:lnSpc>
              <a:spcPct val="90000"/>
            </a:lnSpc>
            <a:spcBef>
              <a:spcPct val="0"/>
            </a:spcBef>
            <a:spcAft>
              <a:spcPct val="15000"/>
            </a:spcAft>
            <a:buChar char="•"/>
          </a:pPr>
          <a:r>
            <a:rPr lang="en-US" sz="1000" kern="1200"/>
            <a:t>Select benchmark (SH000300)</a:t>
          </a:r>
        </a:p>
        <a:p>
          <a:pPr marL="57150" lvl="1" indent="-57150" algn="l" defTabSz="444500">
            <a:lnSpc>
              <a:spcPct val="90000"/>
            </a:lnSpc>
            <a:spcBef>
              <a:spcPct val="0"/>
            </a:spcBef>
            <a:spcAft>
              <a:spcPct val="15000"/>
            </a:spcAft>
            <a:buChar char="•"/>
          </a:pPr>
          <a:r>
            <a:rPr lang="en-US" sz="1000" kern="1200"/>
            <a:t> randomly select 5 stock data</a:t>
          </a:r>
        </a:p>
      </dsp:txBody>
      <dsp:txXfrm rot="-5400000">
        <a:off x="838822" y="38338"/>
        <a:ext cx="9638754" cy="702860"/>
      </dsp:txXfrm>
    </dsp:sp>
    <dsp:sp modelId="{49A0D711-2A01-2C4C-B8E7-03B7A079DC2F}">
      <dsp:nvSpPr>
        <dsp:cNvPr id="0" name=""/>
        <dsp:cNvSpPr/>
      </dsp:nvSpPr>
      <dsp:spPr>
        <a:xfrm rot="5400000">
          <a:off x="-179747" y="1230859"/>
          <a:ext cx="1198317" cy="838822"/>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Preprocess data</a:t>
          </a:r>
        </a:p>
      </dsp:txBody>
      <dsp:txXfrm rot="-5400000">
        <a:off x="1" y="1470522"/>
        <a:ext cx="838822" cy="359495"/>
      </dsp:txXfrm>
    </dsp:sp>
    <dsp:sp modelId="{DFE2EF01-9711-8347-A9DF-9295DA9341BC}">
      <dsp:nvSpPr>
        <dsp:cNvPr id="0" name=""/>
        <dsp:cNvSpPr/>
      </dsp:nvSpPr>
      <dsp:spPr>
        <a:xfrm rot="5400000">
          <a:off x="5287757" y="-3397823"/>
          <a:ext cx="778906" cy="9676777"/>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a:t>Clean data (drop nan and column/row with many nan)</a:t>
          </a:r>
        </a:p>
        <a:p>
          <a:pPr marL="57150" lvl="1" indent="-57150" algn="l" defTabSz="444500">
            <a:lnSpc>
              <a:spcPct val="90000"/>
            </a:lnSpc>
            <a:spcBef>
              <a:spcPct val="0"/>
            </a:spcBef>
            <a:spcAft>
              <a:spcPct val="15000"/>
            </a:spcAft>
            <a:buChar char="•"/>
          </a:pPr>
          <a:r>
            <a:rPr lang="en-US" sz="1000" kern="1200"/>
            <a:t>Compute targets and some self-defined features</a:t>
          </a:r>
        </a:p>
      </dsp:txBody>
      <dsp:txXfrm rot="-5400000">
        <a:off x="838822" y="1089135"/>
        <a:ext cx="9638754" cy="702860"/>
      </dsp:txXfrm>
    </dsp:sp>
    <dsp:sp modelId="{63DE3A7F-F92A-D844-A772-F80B86C2F7B0}">
      <dsp:nvSpPr>
        <dsp:cNvPr id="0" name=""/>
        <dsp:cNvSpPr/>
      </dsp:nvSpPr>
      <dsp:spPr>
        <a:xfrm rot="5400000">
          <a:off x="-179747" y="2281656"/>
          <a:ext cx="1198317" cy="838822"/>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Train model</a:t>
          </a:r>
        </a:p>
      </dsp:txBody>
      <dsp:txXfrm rot="-5400000">
        <a:off x="1" y="2521319"/>
        <a:ext cx="838822" cy="359495"/>
      </dsp:txXfrm>
    </dsp:sp>
    <dsp:sp modelId="{7F3C7ACD-2770-7A41-8F8E-008F3ED32D27}">
      <dsp:nvSpPr>
        <dsp:cNvPr id="0" name=""/>
        <dsp:cNvSpPr/>
      </dsp:nvSpPr>
      <dsp:spPr>
        <a:xfrm rot="5400000">
          <a:off x="5287757" y="-2347027"/>
          <a:ext cx="778906" cy="9676777"/>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a:t>Sent data to data loader</a:t>
          </a:r>
        </a:p>
        <a:p>
          <a:pPr marL="57150" lvl="1" indent="-57150" algn="l" defTabSz="444500">
            <a:lnSpc>
              <a:spcPct val="90000"/>
            </a:lnSpc>
            <a:spcBef>
              <a:spcPct val="0"/>
            </a:spcBef>
            <a:spcAft>
              <a:spcPct val="15000"/>
            </a:spcAft>
            <a:buChar char="•"/>
          </a:pPr>
          <a:r>
            <a:rPr lang="en-US" sz="1000" kern="1200"/>
            <a:t>Pre-set hyperparameters and choose an optimizer</a:t>
          </a:r>
        </a:p>
        <a:p>
          <a:pPr marL="57150" lvl="1" indent="-57150" algn="l" defTabSz="444500">
            <a:lnSpc>
              <a:spcPct val="90000"/>
            </a:lnSpc>
            <a:spcBef>
              <a:spcPct val="0"/>
            </a:spcBef>
            <a:spcAft>
              <a:spcPct val="15000"/>
            </a:spcAft>
            <a:buChar char="•"/>
          </a:pPr>
          <a:r>
            <a:rPr lang="en-US" sz="1000" kern="1200"/>
            <a:t>Train model with loaded data</a:t>
          </a:r>
        </a:p>
        <a:p>
          <a:pPr marL="57150" lvl="1" indent="-57150" algn="l" defTabSz="444500">
            <a:lnSpc>
              <a:spcPct val="90000"/>
            </a:lnSpc>
            <a:spcBef>
              <a:spcPct val="0"/>
            </a:spcBef>
            <a:spcAft>
              <a:spcPct val="15000"/>
            </a:spcAft>
            <a:buChar char="•"/>
          </a:pPr>
          <a:r>
            <a:rPr lang="en-US" sz="1000" kern="1200"/>
            <a:t>If pre-trained model exists, train the pre-trained one</a:t>
          </a:r>
        </a:p>
      </dsp:txBody>
      <dsp:txXfrm rot="-5400000">
        <a:off x="838822" y="2139931"/>
        <a:ext cx="9638754" cy="702860"/>
      </dsp:txXfrm>
    </dsp:sp>
    <dsp:sp modelId="{C5D19F47-E9DF-374F-8E87-245B967C5A96}">
      <dsp:nvSpPr>
        <dsp:cNvPr id="0" name=""/>
        <dsp:cNvSpPr/>
      </dsp:nvSpPr>
      <dsp:spPr>
        <a:xfrm rot="5400000">
          <a:off x="-179747" y="3332452"/>
          <a:ext cx="1198317" cy="838822"/>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Inference</a:t>
          </a:r>
        </a:p>
      </dsp:txBody>
      <dsp:txXfrm rot="-5400000">
        <a:off x="1" y="3572115"/>
        <a:ext cx="838822" cy="359495"/>
      </dsp:txXfrm>
    </dsp:sp>
    <dsp:sp modelId="{40D9902E-0ADD-0344-A422-2B43AC865A63}">
      <dsp:nvSpPr>
        <dsp:cNvPr id="0" name=""/>
        <dsp:cNvSpPr/>
      </dsp:nvSpPr>
      <dsp:spPr>
        <a:xfrm rot="5400000">
          <a:off x="5287757" y="-1296230"/>
          <a:ext cx="778906" cy="9676777"/>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en-US" sz="1000" kern="1200"/>
            <a:t>Test on validation dataset and other randomly selected stock data</a:t>
          </a:r>
        </a:p>
        <a:p>
          <a:pPr marL="57150" lvl="1" indent="-57150" algn="l" defTabSz="444500">
            <a:lnSpc>
              <a:spcPct val="90000"/>
            </a:lnSpc>
            <a:spcBef>
              <a:spcPct val="0"/>
            </a:spcBef>
            <a:spcAft>
              <a:spcPct val="15000"/>
            </a:spcAft>
            <a:buChar char="•"/>
          </a:pPr>
          <a:r>
            <a:rPr lang="en-US" sz="1000" kern="1200"/>
            <a:t>Scale the result</a:t>
          </a:r>
        </a:p>
        <a:p>
          <a:pPr marL="57150" lvl="1" indent="-57150" algn="l" defTabSz="444500">
            <a:lnSpc>
              <a:spcPct val="90000"/>
            </a:lnSpc>
            <a:spcBef>
              <a:spcPct val="0"/>
            </a:spcBef>
            <a:spcAft>
              <a:spcPct val="15000"/>
            </a:spcAft>
            <a:buChar char="•"/>
          </a:pPr>
          <a:r>
            <a:rPr lang="en-US" sz="1000" kern="1200"/>
            <a:t>Test the investment strategy suggested by the model predictions with different intervals (upper/lower bound for health rate)</a:t>
          </a:r>
        </a:p>
      </dsp:txBody>
      <dsp:txXfrm rot="-5400000">
        <a:off x="838822" y="3190728"/>
        <a:ext cx="9638754" cy="70286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4C6338-4827-6141-B4A4-363B6A8891A5}" type="datetimeFigureOut">
              <a:rPr lang="en-US" smtClean="0"/>
              <a:t>8/8/2022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AD428-526B-5447-AD14-2F3D16549851}" type="slidenum">
              <a:rPr lang="en-US" smtClean="0"/>
              <a:t>‹#›</a:t>
            </a:fld>
            <a:endParaRPr lang="en-US"/>
          </a:p>
        </p:txBody>
      </p:sp>
    </p:spTree>
    <p:extLst>
      <p:ext uri="{BB962C8B-B14F-4D97-AF65-F5344CB8AC3E}">
        <p14:creationId xmlns:p14="http://schemas.microsoft.com/office/powerpoint/2010/main" val="3754421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6AD428-526B-5447-AD14-2F3D16549851}" type="slidenum">
              <a:rPr lang="en-US" smtClean="0"/>
              <a:t>2</a:t>
            </a:fld>
            <a:endParaRPr lang="en-US"/>
          </a:p>
        </p:txBody>
      </p:sp>
    </p:spTree>
    <p:extLst>
      <p:ext uri="{BB962C8B-B14F-4D97-AF65-F5344CB8AC3E}">
        <p14:creationId xmlns:p14="http://schemas.microsoft.com/office/powerpoint/2010/main" val="1438334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6AD428-526B-5447-AD14-2F3D16549851}" type="slidenum">
              <a:rPr lang="en-US" smtClean="0"/>
              <a:t>10</a:t>
            </a:fld>
            <a:endParaRPr lang="en-US"/>
          </a:p>
        </p:txBody>
      </p:sp>
    </p:spTree>
    <p:extLst>
      <p:ext uri="{BB962C8B-B14F-4D97-AF65-F5344CB8AC3E}">
        <p14:creationId xmlns:p14="http://schemas.microsoft.com/office/powerpoint/2010/main" val="3186743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6AD428-526B-5447-AD14-2F3D16549851}" type="slidenum">
              <a:rPr lang="en-US" smtClean="0"/>
              <a:t>43</a:t>
            </a:fld>
            <a:endParaRPr lang="en-US"/>
          </a:p>
        </p:txBody>
      </p:sp>
    </p:spTree>
    <p:extLst>
      <p:ext uri="{BB962C8B-B14F-4D97-AF65-F5344CB8AC3E}">
        <p14:creationId xmlns:p14="http://schemas.microsoft.com/office/powerpoint/2010/main" val="1354404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C3C75-EF29-A964-235C-7207DA7495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4D2D02-4910-4831-CB9A-09EDBB0A50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5EE0BD-5EB0-A8EF-221C-ADED19FDD1C2}"/>
              </a:ext>
            </a:extLst>
          </p:cNvPr>
          <p:cNvSpPr>
            <a:spLocks noGrp="1"/>
          </p:cNvSpPr>
          <p:nvPr>
            <p:ph type="dt" sz="half" idx="10"/>
          </p:nvPr>
        </p:nvSpPr>
        <p:spPr/>
        <p:txBody>
          <a:bodyPr/>
          <a:lstStyle/>
          <a:p>
            <a:fld id="{3C19BE4F-E9DA-114D-BCE0-FCE70C593239}" type="datetimeFigureOut">
              <a:rPr lang="en-US" smtClean="0"/>
              <a:t>8/8/2022</a:t>
            </a:fld>
            <a:endParaRPr lang="en-US"/>
          </a:p>
        </p:txBody>
      </p:sp>
      <p:sp>
        <p:nvSpPr>
          <p:cNvPr id="5" name="Footer Placeholder 4">
            <a:extLst>
              <a:ext uri="{FF2B5EF4-FFF2-40B4-BE49-F238E27FC236}">
                <a16:creationId xmlns:a16="http://schemas.microsoft.com/office/drawing/2014/main" id="{92D1AE5E-7FE6-6CD7-848B-C660B4E5A9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A3014-81F2-AF82-48E9-4D16AE04D7C2}"/>
              </a:ext>
            </a:extLst>
          </p:cNvPr>
          <p:cNvSpPr>
            <a:spLocks noGrp="1"/>
          </p:cNvSpPr>
          <p:nvPr>
            <p:ph type="sldNum" sz="quarter" idx="12"/>
          </p:nvPr>
        </p:nvSpPr>
        <p:spPr/>
        <p:txBody>
          <a:bodyPr/>
          <a:lstStyle/>
          <a:p>
            <a:fld id="{7CD1D504-95CA-2143-88B6-1A3FA31973E9}" type="slidenum">
              <a:rPr lang="en-US" smtClean="0"/>
              <a:t>‹#›</a:t>
            </a:fld>
            <a:endParaRPr lang="en-US"/>
          </a:p>
        </p:txBody>
      </p:sp>
    </p:spTree>
    <p:extLst>
      <p:ext uri="{BB962C8B-B14F-4D97-AF65-F5344CB8AC3E}">
        <p14:creationId xmlns:p14="http://schemas.microsoft.com/office/powerpoint/2010/main" val="1220254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CC64F-211E-C360-6FA1-CA1C299A3C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13AA3F-64ED-EA9C-F02F-F6C52E0BC2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BCA1B-200F-3149-4779-FFF458A2C4ED}"/>
              </a:ext>
            </a:extLst>
          </p:cNvPr>
          <p:cNvSpPr>
            <a:spLocks noGrp="1"/>
          </p:cNvSpPr>
          <p:nvPr>
            <p:ph type="dt" sz="half" idx="10"/>
          </p:nvPr>
        </p:nvSpPr>
        <p:spPr/>
        <p:txBody>
          <a:bodyPr/>
          <a:lstStyle/>
          <a:p>
            <a:fld id="{3C19BE4F-E9DA-114D-BCE0-FCE70C593239}" type="datetimeFigureOut">
              <a:rPr lang="en-US" smtClean="0"/>
              <a:t>8/8/2022</a:t>
            </a:fld>
            <a:endParaRPr lang="en-US"/>
          </a:p>
        </p:txBody>
      </p:sp>
      <p:sp>
        <p:nvSpPr>
          <p:cNvPr id="5" name="Footer Placeholder 4">
            <a:extLst>
              <a:ext uri="{FF2B5EF4-FFF2-40B4-BE49-F238E27FC236}">
                <a16:creationId xmlns:a16="http://schemas.microsoft.com/office/drawing/2014/main" id="{EFF212EE-75C0-60E8-420B-783571E449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88B86-50FB-984A-A94E-98A8244F8674}"/>
              </a:ext>
            </a:extLst>
          </p:cNvPr>
          <p:cNvSpPr>
            <a:spLocks noGrp="1"/>
          </p:cNvSpPr>
          <p:nvPr>
            <p:ph type="sldNum" sz="quarter" idx="12"/>
          </p:nvPr>
        </p:nvSpPr>
        <p:spPr/>
        <p:txBody>
          <a:bodyPr/>
          <a:lstStyle/>
          <a:p>
            <a:fld id="{7CD1D504-95CA-2143-88B6-1A3FA31973E9}" type="slidenum">
              <a:rPr lang="en-US" smtClean="0"/>
              <a:t>‹#›</a:t>
            </a:fld>
            <a:endParaRPr lang="en-US"/>
          </a:p>
        </p:txBody>
      </p:sp>
    </p:spTree>
    <p:extLst>
      <p:ext uri="{BB962C8B-B14F-4D97-AF65-F5344CB8AC3E}">
        <p14:creationId xmlns:p14="http://schemas.microsoft.com/office/powerpoint/2010/main" val="3311799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C4AAA2-1BBF-A29B-36A7-CAE51319D7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E9BF6D-A76B-AA5B-9A73-95AC0B6FFE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F9099-EA39-548F-DD3E-49C79BC01EE5}"/>
              </a:ext>
            </a:extLst>
          </p:cNvPr>
          <p:cNvSpPr>
            <a:spLocks noGrp="1"/>
          </p:cNvSpPr>
          <p:nvPr>
            <p:ph type="dt" sz="half" idx="10"/>
          </p:nvPr>
        </p:nvSpPr>
        <p:spPr/>
        <p:txBody>
          <a:bodyPr/>
          <a:lstStyle/>
          <a:p>
            <a:fld id="{3C19BE4F-E9DA-114D-BCE0-FCE70C593239}" type="datetimeFigureOut">
              <a:rPr lang="en-US" smtClean="0"/>
              <a:t>8/8/2022</a:t>
            </a:fld>
            <a:endParaRPr lang="en-US"/>
          </a:p>
        </p:txBody>
      </p:sp>
      <p:sp>
        <p:nvSpPr>
          <p:cNvPr id="5" name="Footer Placeholder 4">
            <a:extLst>
              <a:ext uri="{FF2B5EF4-FFF2-40B4-BE49-F238E27FC236}">
                <a16:creationId xmlns:a16="http://schemas.microsoft.com/office/drawing/2014/main" id="{0F0F3BF6-DD7E-29FD-B2AF-D8DA2C212C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3C7C9-A975-877F-607B-91F9DD4E9016}"/>
              </a:ext>
            </a:extLst>
          </p:cNvPr>
          <p:cNvSpPr>
            <a:spLocks noGrp="1"/>
          </p:cNvSpPr>
          <p:nvPr>
            <p:ph type="sldNum" sz="quarter" idx="12"/>
          </p:nvPr>
        </p:nvSpPr>
        <p:spPr/>
        <p:txBody>
          <a:bodyPr/>
          <a:lstStyle/>
          <a:p>
            <a:fld id="{7CD1D504-95CA-2143-88B6-1A3FA31973E9}" type="slidenum">
              <a:rPr lang="en-US" smtClean="0"/>
              <a:t>‹#›</a:t>
            </a:fld>
            <a:endParaRPr lang="en-US"/>
          </a:p>
        </p:txBody>
      </p:sp>
    </p:spTree>
    <p:extLst>
      <p:ext uri="{BB962C8B-B14F-4D97-AF65-F5344CB8AC3E}">
        <p14:creationId xmlns:p14="http://schemas.microsoft.com/office/powerpoint/2010/main" val="822720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C6D52-05A6-4993-B8F4-6C4E29485A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86D696-D0A6-538F-CB62-1782123444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99D6CE-DFAD-E953-EE7B-6165202CEF62}"/>
              </a:ext>
            </a:extLst>
          </p:cNvPr>
          <p:cNvSpPr>
            <a:spLocks noGrp="1"/>
          </p:cNvSpPr>
          <p:nvPr>
            <p:ph type="dt" sz="half" idx="10"/>
          </p:nvPr>
        </p:nvSpPr>
        <p:spPr/>
        <p:txBody>
          <a:bodyPr/>
          <a:lstStyle/>
          <a:p>
            <a:fld id="{3C19BE4F-E9DA-114D-BCE0-FCE70C593239}" type="datetimeFigureOut">
              <a:rPr lang="en-US" smtClean="0"/>
              <a:t>8/8/2022</a:t>
            </a:fld>
            <a:endParaRPr lang="en-US"/>
          </a:p>
        </p:txBody>
      </p:sp>
      <p:sp>
        <p:nvSpPr>
          <p:cNvPr id="5" name="Footer Placeholder 4">
            <a:extLst>
              <a:ext uri="{FF2B5EF4-FFF2-40B4-BE49-F238E27FC236}">
                <a16:creationId xmlns:a16="http://schemas.microsoft.com/office/drawing/2014/main" id="{A0C834A5-F68E-4AFA-A024-999E30028C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9C20F4-D698-10E1-78F5-1A4EFC5F2627}"/>
              </a:ext>
            </a:extLst>
          </p:cNvPr>
          <p:cNvSpPr>
            <a:spLocks noGrp="1"/>
          </p:cNvSpPr>
          <p:nvPr>
            <p:ph type="sldNum" sz="quarter" idx="12"/>
          </p:nvPr>
        </p:nvSpPr>
        <p:spPr/>
        <p:txBody>
          <a:bodyPr/>
          <a:lstStyle/>
          <a:p>
            <a:fld id="{7CD1D504-95CA-2143-88B6-1A3FA31973E9}" type="slidenum">
              <a:rPr lang="en-US" smtClean="0"/>
              <a:t>‹#›</a:t>
            </a:fld>
            <a:endParaRPr lang="en-US"/>
          </a:p>
        </p:txBody>
      </p:sp>
    </p:spTree>
    <p:extLst>
      <p:ext uri="{BB962C8B-B14F-4D97-AF65-F5344CB8AC3E}">
        <p14:creationId xmlns:p14="http://schemas.microsoft.com/office/powerpoint/2010/main" val="1878775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4B705-3293-BF4C-3CD3-1DDA75B796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9C40ED-2516-C97B-5257-CD741F06F1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C06D06-424D-BC3B-340B-8097201E6AF0}"/>
              </a:ext>
            </a:extLst>
          </p:cNvPr>
          <p:cNvSpPr>
            <a:spLocks noGrp="1"/>
          </p:cNvSpPr>
          <p:nvPr>
            <p:ph type="dt" sz="half" idx="10"/>
          </p:nvPr>
        </p:nvSpPr>
        <p:spPr/>
        <p:txBody>
          <a:bodyPr/>
          <a:lstStyle/>
          <a:p>
            <a:fld id="{3C19BE4F-E9DA-114D-BCE0-FCE70C593239}" type="datetimeFigureOut">
              <a:rPr lang="en-US" smtClean="0"/>
              <a:t>8/8/2022</a:t>
            </a:fld>
            <a:endParaRPr lang="en-US"/>
          </a:p>
        </p:txBody>
      </p:sp>
      <p:sp>
        <p:nvSpPr>
          <p:cNvPr id="5" name="Footer Placeholder 4">
            <a:extLst>
              <a:ext uri="{FF2B5EF4-FFF2-40B4-BE49-F238E27FC236}">
                <a16:creationId xmlns:a16="http://schemas.microsoft.com/office/drawing/2014/main" id="{E3E8618B-512D-4C18-A1FC-DA58C0F37C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F69B37-EB30-863B-9907-48F9DA54FCB6}"/>
              </a:ext>
            </a:extLst>
          </p:cNvPr>
          <p:cNvSpPr>
            <a:spLocks noGrp="1"/>
          </p:cNvSpPr>
          <p:nvPr>
            <p:ph type="sldNum" sz="quarter" idx="12"/>
          </p:nvPr>
        </p:nvSpPr>
        <p:spPr/>
        <p:txBody>
          <a:bodyPr/>
          <a:lstStyle/>
          <a:p>
            <a:fld id="{7CD1D504-95CA-2143-88B6-1A3FA31973E9}" type="slidenum">
              <a:rPr lang="en-US" smtClean="0"/>
              <a:t>‹#›</a:t>
            </a:fld>
            <a:endParaRPr lang="en-US"/>
          </a:p>
        </p:txBody>
      </p:sp>
    </p:spTree>
    <p:extLst>
      <p:ext uri="{BB962C8B-B14F-4D97-AF65-F5344CB8AC3E}">
        <p14:creationId xmlns:p14="http://schemas.microsoft.com/office/powerpoint/2010/main" val="2550623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66645-577C-B521-B67C-B633A6EE10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EDE08D-722B-0176-9260-11E6E1CEE3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600B9D-C639-22CB-AC81-7228CE1C88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180219-2455-AA6B-DD09-12D0310F1660}"/>
              </a:ext>
            </a:extLst>
          </p:cNvPr>
          <p:cNvSpPr>
            <a:spLocks noGrp="1"/>
          </p:cNvSpPr>
          <p:nvPr>
            <p:ph type="dt" sz="half" idx="10"/>
          </p:nvPr>
        </p:nvSpPr>
        <p:spPr/>
        <p:txBody>
          <a:bodyPr/>
          <a:lstStyle/>
          <a:p>
            <a:fld id="{3C19BE4F-E9DA-114D-BCE0-FCE70C593239}" type="datetimeFigureOut">
              <a:rPr lang="en-US" smtClean="0"/>
              <a:t>8/8/2022</a:t>
            </a:fld>
            <a:endParaRPr lang="en-US"/>
          </a:p>
        </p:txBody>
      </p:sp>
      <p:sp>
        <p:nvSpPr>
          <p:cNvPr id="6" name="Footer Placeholder 5">
            <a:extLst>
              <a:ext uri="{FF2B5EF4-FFF2-40B4-BE49-F238E27FC236}">
                <a16:creationId xmlns:a16="http://schemas.microsoft.com/office/drawing/2014/main" id="{C8943209-12E4-B95C-BD6A-A1D515636C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C7008F-B4CD-1101-DDEF-128544E898B6}"/>
              </a:ext>
            </a:extLst>
          </p:cNvPr>
          <p:cNvSpPr>
            <a:spLocks noGrp="1"/>
          </p:cNvSpPr>
          <p:nvPr>
            <p:ph type="sldNum" sz="quarter" idx="12"/>
          </p:nvPr>
        </p:nvSpPr>
        <p:spPr/>
        <p:txBody>
          <a:bodyPr/>
          <a:lstStyle/>
          <a:p>
            <a:fld id="{7CD1D504-95CA-2143-88B6-1A3FA31973E9}" type="slidenum">
              <a:rPr lang="en-US" smtClean="0"/>
              <a:t>‹#›</a:t>
            </a:fld>
            <a:endParaRPr lang="en-US"/>
          </a:p>
        </p:txBody>
      </p:sp>
    </p:spTree>
    <p:extLst>
      <p:ext uri="{BB962C8B-B14F-4D97-AF65-F5344CB8AC3E}">
        <p14:creationId xmlns:p14="http://schemas.microsoft.com/office/powerpoint/2010/main" val="2987023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8CA7A-58C0-C2CD-0A3E-98606CE382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3BECF1-5280-5B17-35C3-7EDA3AB41A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4EEC2B-D1C1-F1A3-B9D7-B0D395A1A2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F86EC4-3733-C148-9634-5687423D3A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D00498-63BD-3262-0579-0BB030CAF2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AEA157F-1E05-93A1-0DFB-00EC51B5C0F8}"/>
              </a:ext>
            </a:extLst>
          </p:cNvPr>
          <p:cNvSpPr>
            <a:spLocks noGrp="1"/>
          </p:cNvSpPr>
          <p:nvPr>
            <p:ph type="dt" sz="half" idx="10"/>
          </p:nvPr>
        </p:nvSpPr>
        <p:spPr/>
        <p:txBody>
          <a:bodyPr/>
          <a:lstStyle/>
          <a:p>
            <a:fld id="{3C19BE4F-E9DA-114D-BCE0-FCE70C593239}" type="datetimeFigureOut">
              <a:rPr lang="en-US" smtClean="0"/>
              <a:t>8/8/2022</a:t>
            </a:fld>
            <a:endParaRPr lang="en-US"/>
          </a:p>
        </p:txBody>
      </p:sp>
      <p:sp>
        <p:nvSpPr>
          <p:cNvPr id="8" name="Footer Placeholder 7">
            <a:extLst>
              <a:ext uri="{FF2B5EF4-FFF2-40B4-BE49-F238E27FC236}">
                <a16:creationId xmlns:a16="http://schemas.microsoft.com/office/drawing/2014/main" id="{C35F5A45-38C8-F0C1-C018-18B6409671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95A404-8B32-F125-8FE7-342A53B33ADB}"/>
              </a:ext>
            </a:extLst>
          </p:cNvPr>
          <p:cNvSpPr>
            <a:spLocks noGrp="1"/>
          </p:cNvSpPr>
          <p:nvPr>
            <p:ph type="sldNum" sz="quarter" idx="12"/>
          </p:nvPr>
        </p:nvSpPr>
        <p:spPr/>
        <p:txBody>
          <a:bodyPr/>
          <a:lstStyle/>
          <a:p>
            <a:fld id="{7CD1D504-95CA-2143-88B6-1A3FA31973E9}" type="slidenum">
              <a:rPr lang="en-US" smtClean="0"/>
              <a:t>‹#›</a:t>
            </a:fld>
            <a:endParaRPr lang="en-US"/>
          </a:p>
        </p:txBody>
      </p:sp>
    </p:spTree>
    <p:extLst>
      <p:ext uri="{BB962C8B-B14F-4D97-AF65-F5344CB8AC3E}">
        <p14:creationId xmlns:p14="http://schemas.microsoft.com/office/powerpoint/2010/main" val="2206660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9C45A-3C05-77BC-5DF6-29D210DCC5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86F455-6D01-6B27-C66A-A802605A6A44}"/>
              </a:ext>
            </a:extLst>
          </p:cNvPr>
          <p:cNvSpPr>
            <a:spLocks noGrp="1"/>
          </p:cNvSpPr>
          <p:nvPr>
            <p:ph type="dt" sz="half" idx="10"/>
          </p:nvPr>
        </p:nvSpPr>
        <p:spPr/>
        <p:txBody>
          <a:bodyPr/>
          <a:lstStyle/>
          <a:p>
            <a:fld id="{3C19BE4F-E9DA-114D-BCE0-FCE70C593239}" type="datetimeFigureOut">
              <a:rPr lang="en-US" smtClean="0"/>
              <a:t>8/8/2022</a:t>
            </a:fld>
            <a:endParaRPr lang="en-US"/>
          </a:p>
        </p:txBody>
      </p:sp>
      <p:sp>
        <p:nvSpPr>
          <p:cNvPr id="4" name="Footer Placeholder 3">
            <a:extLst>
              <a:ext uri="{FF2B5EF4-FFF2-40B4-BE49-F238E27FC236}">
                <a16:creationId xmlns:a16="http://schemas.microsoft.com/office/drawing/2014/main" id="{316E9039-6A4A-0DA0-BF61-032F28A40E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3D0587-5554-6CCC-BDB6-1A623E4DFED4}"/>
              </a:ext>
            </a:extLst>
          </p:cNvPr>
          <p:cNvSpPr>
            <a:spLocks noGrp="1"/>
          </p:cNvSpPr>
          <p:nvPr>
            <p:ph type="sldNum" sz="quarter" idx="12"/>
          </p:nvPr>
        </p:nvSpPr>
        <p:spPr/>
        <p:txBody>
          <a:bodyPr/>
          <a:lstStyle/>
          <a:p>
            <a:fld id="{7CD1D504-95CA-2143-88B6-1A3FA31973E9}" type="slidenum">
              <a:rPr lang="en-US" smtClean="0"/>
              <a:t>‹#›</a:t>
            </a:fld>
            <a:endParaRPr lang="en-US"/>
          </a:p>
        </p:txBody>
      </p:sp>
    </p:spTree>
    <p:extLst>
      <p:ext uri="{BB962C8B-B14F-4D97-AF65-F5344CB8AC3E}">
        <p14:creationId xmlns:p14="http://schemas.microsoft.com/office/powerpoint/2010/main" val="2899843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E0B1F1-513D-38EC-6FC6-5E3473A1890C}"/>
              </a:ext>
            </a:extLst>
          </p:cNvPr>
          <p:cNvSpPr>
            <a:spLocks noGrp="1"/>
          </p:cNvSpPr>
          <p:nvPr>
            <p:ph type="dt" sz="half" idx="10"/>
          </p:nvPr>
        </p:nvSpPr>
        <p:spPr/>
        <p:txBody>
          <a:bodyPr/>
          <a:lstStyle/>
          <a:p>
            <a:fld id="{3C19BE4F-E9DA-114D-BCE0-FCE70C593239}" type="datetimeFigureOut">
              <a:rPr lang="en-US" smtClean="0"/>
              <a:t>8/8/2022</a:t>
            </a:fld>
            <a:endParaRPr lang="en-US"/>
          </a:p>
        </p:txBody>
      </p:sp>
      <p:sp>
        <p:nvSpPr>
          <p:cNvPr id="3" name="Footer Placeholder 2">
            <a:extLst>
              <a:ext uri="{FF2B5EF4-FFF2-40B4-BE49-F238E27FC236}">
                <a16:creationId xmlns:a16="http://schemas.microsoft.com/office/drawing/2014/main" id="{9F43BA43-B199-72EF-F9DE-1860A73CFB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17DAE3-19AA-F67E-5475-EBBB577516AF}"/>
              </a:ext>
            </a:extLst>
          </p:cNvPr>
          <p:cNvSpPr>
            <a:spLocks noGrp="1"/>
          </p:cNvSpPr>
          <p:nvPr>
            <p:ph type="sldNum" sz="quarter" idx="12"/>
          </p:nvPr>
        </p:nvSpPr>
        <p:spPr/>
        <p:txBody>
          <a:bodyPr/>
          <a:lstStyle/>
          <a:p>
            <a:fld id="{7CD1D504-95CA-2143-88B6-1A3FA31973E9}" type="slidenum">
              <a:rPr lang="en-US" smtClean="0"/>
              <a:t>‹#›</a:t>
            </a:fld>
            <a:endParaRPr lang="en-US"/>
          </a:p>
        </p:txBody>
      </p:sp>
    </p:spTree>
    <p:extLst>
      <p:ext uri="{BB962C8B-B14F-4D97-AF65-F5344CB8AC3E}">
        <p14:creationId xmlns:p14="http://schemas.microsoft.com/office/powerpoint/2010/main" val="1866837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29AB8-2256-667A-1050-289FC15D61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0D1283-1F1D-3656-CD1D-ACA389BB48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BE0CCE-C07B-091D-EF03-266E831BD3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F8246A-F72B-53F4-0524-B34C4D6D44AB}"/>
              </a:ext>
            </a:extLst>
          </p:cNvPr>
          <p:cNvSpPr>
            <a:spLocks noGrp="1"/>
          </p:cNvSpPr>
          <p:nvPr>
            <p:ph type="dt" sz="half" idx="10"/>
          </p:nvPr>
        </p:nvSpPr>
        <p:spPr/>
        <p:txBody>
          <a:bodyPr/>
          <a:lstStyle/>
          <a:p>
            <a:fld id="{3C19BE4F-E9DA-114D-BCE0-FCE70C593239}" type="datetimeFigureOut">
              <a:rPr lang="en-US" smtClean="0"/>
              <a:t>8/8/2022</a:t>
            </a:fld>
            <a:endParaRPr lang="en-US"/>
          </a:p>
        </p:txBody>
      </p:sp>
      <p:sp>
        <p:nvSpPr>
          <p:cNvPr id="6" name="Footer Placeholder 5">
            <a:extLst>
              <a:ext uri="{FF2B5EF4-FFF2-40B4-BE49-F238E27FC236}">
                <a16:creationId xmlns:a16="http://schemas.microsoft.com/office/drawing/2014/main" id="{3C633B47-0061-0252-4650-758465ED34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36437F-6D26-BB27-C719-CCD5C10EE6A5}"/>
              </a:ext>
            </a:extLst>
          </p:cNvPr>
          <p:cNvSpPr>
            <a:spLocks noGrp="1"/>
          </p:cNvSpPr>
          <p:nvPr>
            <p:ph type="sldNum" sz="quarter" idx="12"/>
          </p:nvPr>
        </p:nvSpPr>
        <p:spPr/>
        <p:txBody>
          <a:bodyPr/>
          <a:lstStyle/>
          <a:p>
            <a:fld id="{7CD1D504-95CA-2143-88B6-1A3FA31973E9}" type="slidenum">
              <a:rPr lang="en-US" smtClean="0"/>
              <a:t>‹#›</a:t>
            </a:fld>
            <a:endParaRPr lang="en-US"/>
          </a:p>
        </p:txBody>
      </p:sp>
    </p:spTree>
    <p:extLst>
      <p:ext uri="{BB962C8B-B14F-4D97-AF65-F5344CB8AC3E}">
        <p14:creationId xmlns:p14="http://schemas.microsoft.com/office/powerpoint/2010/main" val="2055390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87F16-79F7-3F40-ACF5-512763C9E8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830991-398D-4C01-A33B-38F59128F0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733F0E-D204-CABD-ED35-2DB86A431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2CAE-3C7C-985A-78FC-C3ED4B558864}"/>
              </a:ext>
            </a:extLst>
          </p:cNvPr>
          <p:cNvSpPr>
            <a:spLocks noGrp="1"/>
          </p:cNvSpPr>
          <p:nvPr>
            <p:ph type="dt" sz="half" idx="10"/>
          </p:nvPr>
        </p:nvSpPr>
        <p:spPr/>
        <p:txBody>
          <a:bodyPr/>
          <a:lstStyle/>
          <a:p>
            <a:fld id="{3C19BE4F-E9DA-114D-BCE0-FCE70C593239}" type="datetimeFigureOut">
              <a:rPr lang="en-US" smtClean="0"/>
              <a:t>8/8/2022</a:t>
            </a:fld>
            <a:endParaRPr lang="en-US"/>
          </a:p>
        </p:txBody>
      </p:sp>
      <p:sp>
        <p:nvSpPr>
          <p:cNvPr id="6" name="Footer Placeholder 5">
            <a:extLst>
              <a:ext uri="{FF2B5EF4-FFF2-40B4-BE49-F238E27FC236}">
                <a16:creationId xmlns:a16="http://schemas.microsoft.com/office/drawing/2014/main" id="{CC664B11-4AE1-D4AC-E768-741F64D709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10FB4B-8450-D48C-F41B-E7D07E404E0E}"/>
              </a:ext>
            </a:extLst>
          </p:cNvPr>
          <p:cNvSpPr>
            <a:spLocks noGrp="1"/>
          </p:cNvSpPr>
          <p:nvPr>
            <p:ph type="sldNum" sz="quarter" idx="12"/>
          </p:nvPr>
        </p:nvSpPr>
        <p:spPr/>
        <p:txBody>
          <a:bodyPr/>
          <a:lstStyle/>
          <a:p>
            <a:fld id="{7CD1D504-95CA-2143-88B6-1A3FA31973E9}" type="slidenum">
              <a:rPr lang="en-US" smtClean="0"/>
              <a:t>‹#›</a:t>
            </a:fld>
            <a:endParaRPr lang="en-US"/>
          </a:p>
        </p:txBody>
      </p:sp>
    </p:spTree>
    <p:extLst>
      <p:ext uri="{BB962C8B-B14F-4D97-AF65-F5344CB8AC3E}">
        <p14:creationId xmlns:p14="http://schemas.microsoft.com/office/powerpoint/2010/main" val="3754639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80F248-39C0-F814-C1A2-35B884C99C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90EEC4-E93F-0AE5-FAF2-CF321665888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44971-1FA7-7FFD-9651-C1BCFC2D0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19BE4F-E9DA-114D-BCE0-FCE70C593239}" type="datetimeFigureOut">
              <a:rPr lang="en-US" smtClean="0"/>
              <a:t>8/8/2022</a:t>
            </a:fld>
            <a:endParaRPr lang="en-US"/>
          </a:p>
        </p:txBody>
      </p:sp>
      <p:sp>
        <p:nvSpPr>
          <p:cNvPr id="5" name="Footer Placeholder 4">
            <a:extLst>
              <a:ext uri="{FF2B5EF4-FFF2-40B4-BE49-F238E27FC236}">
                <a16:creationId xmlns:a16="http://schemas.microsoft.com/office/drawing/2014/main" id="{2D27B05D-D20B-8D83-A8D8-44C7A6DA4C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EB37E5-0073-0EA1-4067-42F16271A5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D1D504-95CA-2143-88B6-1A3FA31973E9}" type="slidenum">
              <a:rPr lang="en-US" smtClean="0"/>
              <a:t>‹#›</a:t>
            </a:fld>
            <a:endParaRPr lang="en-US"/>
          </a:p>
        </p:txBody>
      </p:sp>
    </p:spTree>
    <p:extLst>
      <p:ext uri="{BB962C8B-B14F-4D97-AF65-F5344CB8AC3E}">
        <p14:creationId xmlns:p14="http://schemas.microsoft.com/office/powerpoint/2010/main" val="600860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4.png"/><Relationship Id="rId4" Type="http://schemas.openxmlformats.org/officeDocument/2006/relationships/diagramQuickStyle" Target="../diagrams/quickStyle1.xml"/><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scikit-learn.org/stable/modules/generated/sklearn.preprocessing.MinMaxScaler.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ogo&#10;&#10;Description automatically generated with medium confidence">
            <a:extLst>
              <a:ext uri="{FF2B5EF4-FFF2-40B4-BE49-F238E27FC236}">
                <a16:creationId xmlns:a16="http://schemas.microsoft.com/office/drawing/2014/main" id="{9E13D181-5DC0-7C09-CB7A-E7FC0BBBD18B}"/>
              </a:ext>
            </a:extLst>
          </p:cNvPr>
          <p:cNvPicPr>
            <a:picLocks noChangeAspect="1"/>
          </p:cNvPicPr>
          <p:nvPr/>
        </p:nvPicPr>
        <p:blipFill>
          <a:blip r:embed="rId2"/>
          <a:stretch>
            <a:fillRect/>
          </a:stretch>
        </p:blipFill>
        <p:spPr>
          <a:xfrm>
            <a:off x="1289303" y="1119116"/>
            <a:ext cx="5729408" cy="2213635"/>
          </a:xfrm>
          <a:prstGeom prst="rect">
            <a:avLst/>
          </a:prstGeom>
        </p:spPr>
      </p:pic>
      <p:sp>
        <p:nvSpPr>
          <p:cNvPr id="12" name="Right Triangle 1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017106-F1B1-8AD5-74F5-66FD26C972B7}"/>
              </a:ext>
            </a:extLst>
          </p:cNvPr>
          <p:cNvSpPr>
            <a:spLocks noGrp="1"/>
          </p:cNvSpPr>
          <p:nvPr>
            <p:ph type="ctrTitle"/>
          </p:nvPr>
        </p:nvSpPr>
        <p:spPr>
          <a:xfrm>
            <a:off x="1289304" y="3429000"/>
            <a:ext cx="8921672" cy="1713305"/>
          </a:xfrm>
        </p:spPr>
        <p:txBody>
          <a:bodyPr anchor="b">
            <a:noAutofit/>
          </a:bodyPr>
          <a:lstStyle/>
          <a:p>
            <a:pPr algn="l"/>
            <a:r>
              <a:rPr lang="en-US" altLang="zh-CN" sz="4400"/>
              <a:t>CSI300 Investment Strategy </a:t>
            </a:r>
            <a:r>
              <a:rPr lang="en-US" sz="4400"/>
              <a:t>&amp; Portfolio Risk Control </a:t>
            </a:r>
            <a:r>
              <a:rPr lang="en-US" altLang="zh-CN" sz="4400"/>
              <a:t>base on Health Rate</a:t>
            </a:r>
            <a:endParaRPr lang="en-US" sz="4400"/>
          </a:p>
        </p:txBody>
      </p:sp>
      <p:sp>
        <p:nvSpPr>
          <p:cNvPr id="3" name="Subtitle 2">
            <a:extLst>
              <a:ext uri="{FF2B5EF4-FFF2-40B4-BE49-F238E27FC236}">
                <a16:creationId xmlns:a16="http://schemas.microsoft.com/office/drawing/2014/main" id="{D408F994-8E72-23BA-9665-9CF00EE86341}"/>
              </a:ext>
            </a:extLst>
          </p:cNvPr>
          <p:cNvSpPr>
            <a:spLocks noGrp="1"/>
          </p:cNvSpPr>
          <p:nvPr>
            <p:ph type="subTitle" idx="1"/>
          </p:nvPr>
        </p:nvSpPr>
        <p:spPr>
          <a:xfrm>
            <a:off x="1289303" y="5142305"/>
            <a:ext cx="7321298" cy="753165"/>
          </a:xfrm>
        </p:spPr>
        <p:txBody>
          <a:bodyPr anchor="t">
            <a:normAutofit/>
          </a:bodyPr>
          <a:lstStyle/>
          <a:p>
            <a:pPr algn="l"/>
            <a:r>
              <a:rPr lang="en-US"/>
              <a:t>Junming Zhang</a:t>
            </a:r>
          </a:p>
        </p:txBody>
      </p:sp>
    </p:spTree>
    <p:extLst>
      <p:ext uri="{BB962C8B-B14F-4D97-AF65-F5344CB8AC3E}">
        <p14:creationId xmlns:p14="http://schemas.microsoft.com/office/powerpoint/2010/main" val="837713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8E115-35ED-E21D-389A-2545CCBFE9EC}"/>
              </a:ext>
            </a:extLst>
          </p:cNvPr>
          <p:cNvSpPr>
            <a:spLocks noGrp="1"/>
          </p:cNvSpPr>
          <p:nvPr>
            <p:ph type="title"/>
          </p:nvPr>
        </p:nvSpPr>
        <p:spPr/>
        <p:txBody>
          <a:bodyPr/>
          <a:lstStyle/>
          <a:p>
            <a:r>
              <a:rPr lang="en-US"/>
              <a:t>Features (factors)</a:t>
            </a:r>
          </a:p>
        </p:txBody>
      </p:sp>
      <p:sp>
        <p:nvSpPr>
          <p:cNvPr id="3" name="Content Placeholder 2">
            <a:extLst>
              <a:ext uri="{FF2B5EF4-FFF2-40B4-BE49-F238E27FC236}">
                <a16:creationId xmlns:a16="http://schemas.microsoft.com/office/drawing/2014/main" id="{0A484435-9027-F052-E256-1F174BEDA753}"/>
              </a:ext>
            </a:extLst>
          </p:cNvPr>
          <p:cNvSpPr>
            <a:spLocks noGrp="1"/>
          </p:cNvSpPr>
          <p:nvPr>
            <p:ph idx="1"/>
          </p:nvPr>
        </p:nvSpPr>
        <p:spPr/>
        <p:txBody>
          <a:bodyPr>
            <a:normAutofit fontScale="62500" lnSpcReduction="20000"/>
          </a:bodyPr>
          <a:lstStyle/>
          <a:p>
            <a:r>
              <a:rPr lang="en-US"/>
              <a:t>Alpha360</a:t>
            </a:r>
          </a:p>
          <a:p>
            <a:pPr lvl="1"/>
            <a:r>
              <a:rPr lang="en-US"/>
              <a:t>Open(59 ~ 1): </a:t>
            </a:r>
            <a:r>
              <a:rPr lang="en-CA" b="0" i="0" u="none" strike="noStrike">
                <a:effectLst/>
                <a:latin typeface="ui-monospace"/>
              </a:rPr>
              <a:t>"Ref($open, %d)/$close"</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a:t>
            </a:r>
            <a:r>
              <a:rPr lang="en-CA" b="0" i="0" u="none" strike="noStrike" err="1">
                <a:solidFill>
                  <a:srgbClr val="24292F"/>
                </a:solidFill>
                <a:effectLst/>
                <a:latin typeface="ui-monospace"/>
              </a:rPr>
              <a:t>i</a:t>
            </a:r>
            <a:r>
              <a:rPr lang="en-CA" b="0" i="0" u="none" strike="noStrike">
                <a:solidFill>
                  <a:srgbClr val="24292F"/>
                </a:solidFill>
                <a:effectLst/>
                <a:latin typeface="ui-monospace"/>
              </a:rPr>
              <a:t>)</a:t>
            </a:r>
          </a:p>
          <a:p>
            <a:pPr lvl="1"/>
            <a:r>
              <a:rPr lang="en-CA">
                <a:solidFill>
                  <a:srgbClr val="24292F"/>
                </a:solidFill>
                <a:latin typeface="ui-monospace"/>
              </a:rPr>
              <a:t>Open0: </a:t>
            </a:r>
            <a:r>
              <a:rPr lang="en-CA" b="0" i="0" u="none" strike="noStrike">
                <a:solidFill>
                  <a:srgbClr val="0A3069"/>
                </a:solidFill>
                <a:effectLst/>
                <a:latin typeface="ui-monospace"/>
              </a:rPr>
              <a:t>"$open/$close”</a:t>
            </a:r>
          </a:p>
          <a:p>
            <a:pPr lvl="1"/>
            <a:endParaRPr lang="en-US"/>
          </a:p>
          <a:p>
            <a:pPr lvl="1"/>
            <a:r>
              <a:rPr lang="en-US"/>
              <a:t>Close(59 ~ 1): </a:t>
            </a:r>
            <a:r>
              <a:rPr lang="en-CA" b="0" i="0" u="none" strike="noStrike">
                <a:effectLst/>
                <a:latin typeface="ui-monospace"/>
              </a:rPr>
              <a:t>"Ref($close, %d)/$close"</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a:t>
            </a:r>
            <a:r>
              <a:rPr lang="en-CA" b="0" i="0" u="none" strike="noStrike" err="1">
                <a:solidFill>
                  <a:srgbClr val="24292F"/>
                </a:solidFill>
                <a:effectLst/>
                <a:latin typeface="ui-monospace"/>
              </a:rPr>
              <a:t>i</a:t>
            </a:r>
            <a:r>
              <a:rPr lang="en-CA" b="0" i="0" u="none" strike="noStrike">
                <a:solidFill>
                  <a:srgbClr val="24292F"/>
                </a:solidFill>
                <a:effectLst/>
                <a:latin typeface="ui-monospace"/>
              </a:rPr>
              <a:t>)</a:t>
            </a:r>
          </a:p>
          <a:p>
            <a:pPr lvl="1"/>
            <a:r>
              <a:rPr lang="en-CA">
                <a:solidFill>
                  <a:srgbClr val="24292F"/>
                </a:solidFill>
                <a:latin typeface="ui-monospace"/>
              </a:rPr>
              <a:t>Close0: </a:t>
            </a:r>
            <a:r>
              <a:rPr lang="en-CA" b="0" i="0" u="none" strike="noStrike">
                <a:solidFill>
                  <a:srgbClr val="0A3069"/>
                </a:solidFill>
                <a:effectLst/>
                <a:latin typeface="ui-monospace"/>
              </a:rPr>
              <a:t>"$close/$close"</a:t>
            </a:r>
            <a:endParaRPr lang="en-US"/>
          </a:p>
          <a:p>
            <a:pPr lvl="1"/>
            <a:endParaRPr lang="en-US"/>
          </a:p>
          <a:p>
            <a:pPr lvl="1"/>
            <a:r>
              <a:rPr lang="en-US"/>
              <a:t>High(59 ~ 1): </a:t>
            </a:r>
            <a:r>
              <a:rPr lang="en-CA" b="0" i="0" u="none" strike="noStrike">
                <a:effectLst/>
                <a:latin typeface="ui-monospace"/>
              </a:rPr>
              <a:t>"Ref($high, %d)/$close"</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a:t>
            </a:r>
            <a:r>
              <a:rPr lang="en-CA" b="0" i="0" u="none" strike="noStrike" err="1">
                <a:solidFill>
                  <a:srgbClr val="24292F"/>
                </a:solidFill>
                <a:effectLst/>
                <a:latin typeface="ui-monospace"/>
              </a:rPr>
              <a:t>i</a:t>
            </a:r>
            <a:r>
              <a:rPr lang="en-CA" b="0" i="0" u="none" strike="noStrike">
                <a:solidFill>
                  <a:srgbClr val="24292F"/>
                </a:solidFill>
                <a:effectLst/>
                <a:latin typeface="ui-monospace"/>
              </a:rPr>
              <a:t>)</a:t>
            </a:r>
          </a:p>
          <a:p>
            <a:pPr lvl="1"/>
            <a:r>
              <a:rPr lang="en-US"/>
              <a:t>High0: </a:t>
            </a:r>
            <a:r>
              <a:rPr lang="en-CA" b="0" i="0" u="none" strike="noStrike">
                <a:solidFill>
                  <a:srgbClr val="0A3069"/>
                </a:solidFill>
                <a:effectLst/>
                <a:latin typeface="ui-monospace"/>
              </a:rPr>
              <a:t>"$high/$close”</a:t>
            </a:r>
          </a:p>
          <a:p>
            <a:pPr lvl="1"/>
            <a:endParaRPr lang="en-US"/>
          </a:p>
          <a:p>
            <a:pPr lvl="1"/>
            <a:r>
              <a:rPr lang="en-US"/>
              <a:t>Low(59 ~ 1): </a:t>
            </a:r>
            <a:r>
              <a:rPr lang="en-CA" b="0" i="0" u="none" strike="noStrike">
                <a:effectLst/>
                <a:latin typeface="ui-monospace"/>
              </a:rPr>
              <a:t>"Ref($low, %d)/$close"</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a:t>
            </a:r>
            <a:r>
              <a:rPr lang="en-CA" b="0" i="0" u="none" strike="noStrike" err="1">
                <a:solidFill>
                  <a:srgbClr val="24292F"/>
                </a:solidFill>
                <a:effectLst/>
                <a:latin typeface="ui-monospace"/>
              </a:rPr>
              <a:t>i</a:t>
            </a:r>
            <a:r>
              <a:rPr lang="en-CA" b="0" i="0" u="none" strike="noStrike">
                <a:solidFill>
                  <a:srgbClr val="24292F"/>
                </a:solidFill>
                <a:effectLst/>
                <a:latin typeface="ui-monospace"/>
              </a:rPr>
              <a:t>)</a:t>
            </a:r>
          </a:p>
          <a:p>
            <a:pPr lvl="1"/>
            <a:r>
              <a:rPr lang="en-US"/>
              <a:t>Low0: </a:t>
            </a:r>
            <a:r>
              <a:rPr lang="en-CA" b="0" i="0" u="none" strike="noStrike">
                <a:solidFill>
                  <a:srgbClr val="0A3069"/>
                </a:solidFill>
                <a:effectLst/>
                <a:latin typeface="ui-monospace"/>
              </a:rPr>
              <a:t>"$low/$close”</a:t>
            </a:r>
          </a:p>
          <a:p>
            <a:pPr lvl="1"/>
            <a:endParaRPr lang="en-US"/>
          </a:p>
          <a:p>
            <a:pPr lvl="1"/>
            <a:r>
              <a:rPr lang="en-US" err="1"/>
              <a:t>Vwap</a:t>
            </a:r>
            <a:r>
              <a:rPr lang="en-US"/>
              <a:t>(59 ~ 1): </a:t>
            </a:r>
            <a:r>
              <a:rPr lang="en-CA" b="0" i="0" u="none" strike="noStrike">
                <a:effectLst/>
                <a:latin typeface="ui-monospace"/>
              </a:rPr>
              <a:t>"Ref($</a:t>
            </a:r>
            <a:r>
              <a:rPr lang="en-CA" b="0" i="0" u="none" strike="noStrike" err="1">
                <a:effectLst/>
                <a:latin typeface="ui-monospace"/>
              </a:rPr>
              <a:t>vwap</a:t>
            </a:r>
            <a:r>
              <a:rPr lang="en-CA" b="0" i="0" u="none" strike="noStrike">
                <a:effectLst/>
                <a:latin typeface="ui-monospace"/>
              </a:rPr>
              <a:t>, %d)/$close"</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a:t>
            </a:r>
            <a:r>
              <a:rPr lang="en-CA" b="0" i="0" u="none" strike="noStrike" err="1">
                <a:solidFill>
                  <a:srgbClr val="24292F"/>
                </a:solidFill>
                <a:effectLst/>
                <a:latin typeface="ui-monospace"/>
              </a:rPr>
              <a:t>i</a:t>
            </a:r>
            <a:r>
              <a:rPr lang="en-CA" b="0" i="0" u="none" strike="noStrike">
                <a:solidFill>
                  <a:srgbClr val="24292F"/>
                </a:solidFill>
                <a:effectLst/>
                <a:latin typeface="ui-monospace"/>
              </a:rPr>
              <a:t>)</a:t>
            </a:r>
          </a:p>
          <a:p>
            <a:pPr lvl="1"/>
            <a:r>
              <a:rPr lang="en-US"/>
              <a:t>Vwap0: </a:t>
            </a:r>
            <a:r>
              <a:rPr lang="en-CA" b="0" i="0" u="none" strike="noStrike">
                <a:solidFill>
                  <a:srgbClr val="0A3069"/>
                </a:solidFill>
                <a:effectLst/>
                <a:latin typeface="ui-monospace"/>
              </a:rPr>
              <a:t>"$</a:t>
            </a:r>
            <a:r>
              <a:rPr lang="en-CA" b="0" i="0" u="none" strike="noStrike" err="1">
                <a:solidFill>
                  <a:srgbClr val="0A3069"/>
                </a:solidFill>
                <a:effectLst/>
                <a:latin typeface="ui-monospace"/>
              </a:rPr>
              <a:t>vwap</a:t>
            </a:r>
            <a:r>
              <a:rPr lang="en-CA" b="0" i="0" u="none" strike="noStrike">
                <a:solidFill>
                  <a:srgbClr val="0A3069"/>
                </a:solidFill>
                <a:effectLst/>
                <a:latin typeface="ui-monospace"/>
              </a:rPr>
              <a:t>/$close”</a:t>
            </a:r>
          </a:p>
          <a:p>
            <a:pPr lvl="1"/>
            <a:endParaRPr lang="en-US"/>
          </a:p>
          <a:p>
            <a:pPr lvl="1"/>
            <a:r>
              <a:rPr lang="en-US" err="1"/>
              <a:t>Volumn</a:t>
            </a:r>
            <a:r>
              <a:rPr lang="en-US"/>
              <a:t>(59 ~ 1): </a:t>
            </a:r>
            <a:r>
              <a:rPr lang="en-CA" b="0" i="0" u="none" strike="noStrike">
                <a:effectLst/>
                <a:latin typeface="ui-monospace"/>
              </a:rPr>
              <a:t>"Ref($volume, %d)/($volume+1e-12)"</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a:t>
            </a:r>
            <a:r>
              <a:rPr lang="en-CA" b="0" i="0" u="none" strike="noStrike" err="1">
                <a:solidFill>
                  <a:srgbClr val="24292F"/>
                </a:solidFill>
                <a:effectLst/>
                <a:latin typeface="ui-monospace"/>
              </a:rPr>
              <a:t>i</a:t>
            </a:r>
            <a:r>
              <a:rPr lang="en-CA" b="0" i="0" u="none" strike="noStrike">
                <a:solidFill>
                  <a:srgbClr val="24292F"/>
                </a:solidFill>
                <a:effectLst/>
                <a:latin typeface="ui-monospace"/>
              </a:rPr>
              <a:t>)</a:t>
            </a:r>
          </a:p>
          <a:p>
            <a:pPr lvl="1"/>
            <a:r>
              <a:rPr lang="en-CA" b="0" i="0" u="none" strike="noStrike">
                <a:solidFill>
                  <a:srgbClr val="0A3069"/>
                </a:solidFill>
                <a:effectLst/>
                <a:latin typeface="ui-monospace"/>
              </a:rPr>
              <a:t>"$volume/($volume+1e-12)"</a:t>
            </a:r>
            <a:endParaRPr lang="en-US"/>
          </a:p>
          <a:p>
            <a:pPr marL="0" indent="0">
              <a:buNone/>
            </a:pPr>
            <a:endParaRPr lang="en-US"/>
          </a:p>
        </p:txBody>
      </p:sp>
    </p:spTree>
    <p:extLst>
      <p:ext uri="{BB962C8B-B14F-4D97-AF65-F5344CB8AC3E}">
        <p14:creationId xmlns:p14="http://schemas.microsoft.com/office/powerpoint/2010/main" val="261919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F24A9-5108-763B-CE46-BFBD19F8BDDD}"/>
              </a:ext>
            </a:extLst>
          </p:cNvPr>
          <p:cNvSpPr>
            <a:spLocks noGrp="1"/>
          </p:cNvSpPr>
          <p:nvPr>
            <p:ph type="title"/>
          </p:nvPr>
        </p:nvSpPr>
        <p:spPr/>
        <p:txBody>
          <a:bodyPr/>
          <a:lstStyle/>
          <a:p>
            <a:r>
              <a:rPr lang="en-US"/>
              <a:t>Features (factors)</a:t>
            </a:r>
          </a:p>
        </p:txBody>
      </p:sp>
      <p:sp>
        <p:nvSpPr>
          <p:cNvPr id="3" name="Content Placeholder 2">
            <a:extLst>
              <a:ext uri="{FF2B5EF4-FFF2-40B4-BE49-F238E27FC236}">
                <a16:creationId xmlns:a16="http://schemas.microsoft.com/office/drawing/2014/main" id="{E9FE920E-B229-BB16-437D-2B8D30312349}"/>
              </a:ext>
            </a:extLst>
          </p:cNvPr>
          <p:cNvSpPr>
            <a:spLocks noGrp="1"/>
          </p:cNvSpPr>
          <p:nvPr>
            <p:ph idx="1"/>
          </p:nvPr>
        </p:nvSpPr>
        <p:spPr/>
        <p:txBody>
          <a:bodyPr>
            <a:normAutofit/>
          </a:bodyPr>
          <a:lstStyle/>
          <a:p>
            <a:r>
              <a:rPr lang="en-US"/>
              <a:t>Alpha158</a:t>
            </a:r>
          </a:p>
          <a:p>
            <a:pPr lvl="1"/>
            <a:r>
              <a:rPr lang="en-US"/>
              <a:t>KMID: </a:t>
            </a:r>
            <a:r>
              <a:rPr lang="en-CA" b="0" i="0" u="none" strike="noStrike">
                <a:solidFill>
                  <a:srgbClr val="0A3069"/>
                </a:solidFill>
                <a:effectLst/>
                <a:latin typeface="ui-monospace"/>
              </a:rPr>
              <a:t>($close-$open)/$open</a:t>
            </a:r>
            <a:endParaRPr lang="en-US"/>
          </a:p>
          <a:p>
            <a:pPr lvl="1"/>
            <a:r>
              <a:rPr lang="en-CA" b="0" i="0" u="none" strike="noStrike">
                <a:effectLst/>
                <a:latin typeface="ui-monospace"/>
              </a:rPr>
              <a:t>KLEN: </a:t>
            </a:r>
            <a:r>
              <a:rPr lang="en-CA" b="0" i="0" u="none" strike="noStrike">
                <a:solidFill>
                  <a:srgbClr val="0A3069"/>
                </a:solidFill>
                <a:effectLst/>
                <a:latin typeface="ui-monospace"/>
              </a:rPr>
              <a:t>($high-$low)/$open</a:t>
            </a:r>
            <a:endParaRPr lang="en-CA" b="0" i="0" u="none" strike="noStrike">
              <a:effectLst/>
              <a:latin typeface="ui-monospace"/>
            </a:endParaRPr>
          </a:p>
          <a:p>
            <a:pPr lvl="1"/>
            <a:r>
              <a:rPr lang="en-CA" b="0" i="0" u="none" strike="noStrike">
                <a:solidFill>
                  <a:srgbClr val="0A3069"/>
                </a:solidFill>
                <a:effectLst/>
                <a:latin typeface="ui-monospace"/>
              </a:rPr>
              <a:t>KMID2: ($close-$open)/($high-$low+1e-12)</a:t>
            </a:r>
          </a:p>
          <a:p>
            <a:pPr lvl="1"/>
            <a:r>
              <a:rPr lang="en-CA">
                <a:solidFill>
                  <a:srgbClr val="0A3069"/>
                </a:solidFill>
                <a:latin typeface="ui-monospace"/>
              </a:rPr>
              <a:t>KUP: </a:t>
            </a:r>
            <a:r>
              <a:rPr lang="en-CA" b="0" i="0" u="none" strike="noStrike">
                <a:solidFill>
                  <a:srgbClr val="0A3069"/>
                </a:solidFill>
                <a:effectLst/>
                <a:latin typeface="ui-monospace"/>
              </a:rPr>
              <a:t>($high-Greater($open, $close))/$open</a:t>
            </a:r>
            <a:endParaRPr lang="en-CA">
              <a:solidFill>
                <a:srgbClr val="0A3069"/>
              </a:solidFill>
              <a:latin typeface="ui-monospace"/>
            </a:endParaRPr>
          </a:p>
          <a:p>
            <a:pPr lvl="1"/>
            <a:r>
              <a:rPr lang="en-CA">
                <a:solidFill>
                  <a:srgbClr val="0A3069"/>
                </a:solidFill>
                <a:latin typeface="ui-monospace"/>
              </a:rPr>
              <a:t>KUP2: </a:t>
            </a:r>
            <a:r>
              <a:rPr lang="en-CA" b="0" i="0" u="none" strike="noStrike">
                <a:solidFill>
                  <a:srgbClr val="0A3069"/>
                </a:solidFill>
                <a:effectLst/>
                <a:latin typeface="ui-monospace"/>
              </a:rPr>
              <a:t>($high-Greater($open, $close))/($high-$low+1e-12)</a:t>
            </a:r>
            <a:endParaRPr lang="en-CA">
              <a:solidFill>
                <a:srgbClr val="0A3069"/>
              </a:solidFill>
              <a:latin typeface="ui-monospace"/>
            </a:endParaRPr>
          </a:p>
          <a:p>
            <a:pPr lvl="1"/>
            <a:r>
              <a:rPr lang="en-CA">
                <a:solidFill>
                  <a:srgbClr val="0A3069"/>
                </a:solidFill>
                <a:latin typeface="ui-monospace"/>
              </a:rPr>
              <a:t>KLOW: </a:t>
            </a:r>
            <a:r>
              <a:rPr lang="en-CA" b="0" i="0" u="none" strike="noStrike">
                <a:solidFill>
                  <a:srgbClr val="0A3069"/>
                </a:solidFill>
                <a:effectLst/>
                <a:latin typeface="ui-monospace"/>
              </a:rPr>
              <a:t>(Less($open, $close)-$low)/$open</a:t>
            </a:r>
            <a:endParaRPr lang="en-CA">
              <a:solidFill>
                <a:srgbClr val="0A3069"/>
              </a:solidFill>
              <a:latin typeface="ui-monospace"/>
            </a:endParaRPr>
          </a:p>
          <a:p>
            <a:pPr lvl="1"/>
            <a:r>
              <a:rPr lang="en-CA">
                <a:solidFill>
                  <a:srgbClr val="0A3069"/>
                </a:solidFill>
                <a:latin typeface="ui-monospace"/>
              </a:rPr>
              <a:t>KLOW2: </a:t>
            </a:r>
            <a:r>
              <a:rPr lang="en-CA" b="0" i="0" u="none" strike="noStrike">
                <a:solidFill>
                  <a:srgbClr val="0A3069"/>
                </a:solidFill>
                <a:effectLst/>
                <a:latin typeface="ui-monospace"/>
              </a:rPr>
              <a:t>(Less($open, $close)-$low)/($high-$low+1e-12)</a:t>
            </a:r>
            <a:endParaRPr lang="en-CA">
              <a:solidFill>
                <a:srgbClr val="0A3069"/>
              </a:solidFill>
              <a:latin typeface="ui-monospace"/>
            </a:endParaRPr>
          </a:p>
          <a:p>
            <a:pPr lvl="1"/>
            <a:r>
              <a:rPr lang="en-CA">
                <a:solidFill>
                  <a:srgbClr val="0A3069"/>
                </a:solidFill>
                <a:latin typeface="ui-monospace"/>
              </a:rPr>
              <a:t>KSFT: </a:t>
            </a:r>
            <a:r>
              <a:rPr lang="en-CA" b="0" i="0" u="none" strike="noStrike">
                <a:solidFill>
                  <a:srgbClr val="0A3069"/>
                </a:solidFill>
                <a:effectLst/>
                <a:latin typeface="ui-monospace"/>
              </a:rPr>
              <a:t>(2*$close-$high-$low)/$open</a:t>
            </a:r>
            <a:endParaRPr lang="en-CA">
              <a:solidFill>
                <a:srgbClr val="0A3069"/>
              </a:solidFill>
              <a:latin typeface="ui-monospace"/>
            </a:endParaRPr>
          </a:p>
          <a:p>
            <a:pPr lvl="1"/>
            <a:r>
              <a:rPr lang="en-CA">
                <a:solidFill>
                  <a:srgbClr val="0A3069"/>
                </a:solidFill>
                <a:latin typeface="ui-monospace"/>
              </a:rPr>
              <a:t>KSFT2: </a:t>
            </a:r>
            <a:r>
              <a:rPr lang="en-CA" b="0" i="0" u="none" strike="noStrike">
                <a:solidFill>
                  <a:srgbClr val="0A3069"/>
                </a:solidFill>
                <a:effectLst/>
                <a:latin typeface="ui-monospace"/>
              </a:rPr>
              <a:t>(2*$close-$high-$low)/($high-$low+1e-12)</a:t>
            </a:r>
          </a:p>
          <a:p>
            <a:pPr lvl="1"/>
            <a:endParaRPr lang="en-US"/>
          </a:p>
          <a:p>
            <a:pPr lvl="1"/>
            <a:endParaRPr lang="en-US"/>
          </a:p>
        </p:txBody>
      </p:sp>
    </p:spTree>
    <p:extLst>
      <p:ext uri="{BB962C8B-B14F-4D97-AF65-F5344CB8AC3E}">
        <p14:creationId xmlns:p14="http://schemas.microsoft.com/office/powerpoint/2010/main" val="1513237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AD146-06E1-70C9-5A0E-E0BED6DAEB99}"/>
              </a:ext>
            </a:extLst>
          </p:cNvPr>
          <p:cNvSpPr>
            <a:spLocks noGrp="1"/>
          </p:cNvSpPr>
          <p:nvPr>
            <p:ph type="title"/>
          </p:nvPr>
        </p:nvSpPr>
        <p:spPr/>
        <p:txBody>
          <a:bodyPr/>
          <a:lstStyle/>
          <a:p>
            <a:r>
              <a:rPr lang="en-US"/>
              <a:t>Features (factors)</a:t>
            </a:r>
          </a:p>
        </p:txBody>
      </p:sp>
      <p:sp>
        <p:nvSpPr>
          <p:cNvPr id="3" name="Content Placeholder 2">
            <a:extLst>
              <a:ext uri="{FF2B5EF4-FFF2-40B4-BE49-F238E27FC236}">
                <a16:creationId xmlns:a16="http://schemas.microsoft.com/office/drawing/2014/main" id="{57ADCA63-7C4F-A387-7AF6-C4822B966B50}"/>
              </a:ext>
            </a:extLst>
          </p:cNvPr>
          <p:cNvSpPr>
            <a:spLocks noGrp="1"/>
          </p:cNvSpPr>
          <p:nvPr>
            <p:ph idx="1"/>
          </p:nvPr>
        </p:nvSpPr>
        <p:spPr/>
        <p:txBody>
          <a:bodyPr>
            <a:normAutofit fontScale="62500" lnSpcReduction="20000"/>
          </a:bodyPr>
          <a:lstStyle/>
          <a:p>
            <a:r>
              <a:rPr lang="en-CA">
                <a:solidFill>
                  <a:srgbClr val="24292F"/>
                </a:solidFill>
                <a:latin typeface="ui-monospace"/>
              </a:rPr>
              <a:t>Alpha360:</a:t>
            </a:r>
          </a:p>
          <a:p>
            <a:pPr lvl="1"/>
            <a:r>
              <a:rPr lang="en-CA">
                <a:solidFill>
                  <a:srgbClr val="24292F"/>
                </a:solidFill>
                <a:latin typeface="ui-monospace"/>
              </a:rPr>
              <a:t>ROC:</a:t>
            </a:r>
            <a:r>
              <a:rPr lang="en-CA" b="0" i="0" u="none" strike="noStrike">
                <a:solidFill>
                  <a:srgbClr val="24292F"/>
                </a:solidFill>
                <a:effectLst/>
                <a:latin typeface="ui-monospace"/>
              </a:rPr>
              <a:t> "Ref($close, %d)/$close" % d</a:t>
            </a:r>
            <a:endParaRPr lang="en-CA">
              <a:solidFill>
                <a:srgbClr val="24292F"/>
              </a:solidFill>
              <a:latin typeface="ui-monospace"/>
            </a:endParaRPr>
          </a:p>
          <a:p>
            <a:pPr lvl="1"/>
            <a:r>
              <a:rPr lang="en-CA">
                <a:solidFill>
                  <a:srgbClr val="24292F"/>
                </a:solidFill>
                <a:latin typeface="ui-monospace"/>
              </a:rPr>
              <a:t>MA: </a:t>
            </a:r>
            <a:r>
              <a:rPr lang="en-CA" b="0" i="0" u="none" strike="noStrike">
                <a:effectLst/>
                <a:latin typeface="ui-monospace"/>
              </a:rPr>
              <a:t>"Mean($close, %d)/$close"</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d</a:t>
            </a:r>
            <a:endParaRPr lang="en-CA">
              <a:solidFill>
                <a:srgbClr val="24292F"/>
              </a:solidFill>
              <a:latin typeface="ui-monospace"/>
            </a:endParaRPr>
          </a:p>
          <a:p>
            <a:pPr lvl="1"/>
            <a:r>
              <a:rPr lang="en-CA">
                <a:solidFill>
                  <a:srgbClr val="24292F"/>
                </a:solidFill>
                <a:latin typeface="ui-monospace"/>
              </a:rPr>
              <a:t>STD: </a:t>
            </a:r>
            <a:r>
              <a:rPr lang="en-CA" b="0" i="0" u="none" strike="noStrike">
                <a:solidFill>
                  <a:srgbClr val="24292F"/>
                </a:solidFill>
                <a:effectLst/>
                <a:latin typeface="ui-monospace"/>
              </a:rPr>
              <a:t>"Std($close, %d)/$close" % d</a:t>
            </a:r>
            <a:endParaRPr lang="en-CA">
              <a:solidFill>
                <a:srgbClr val="24292F"/>
              </a:solidFill>
              <a:latin typeface="ui-monospace"/>
            </a:endParaRPr>
          </a:p>
          <a:p>
            <a:pPr lvl="1"/>
            <a:r>
              <a:rPr lang="en-CA">
                <a:solidFill>
                  <a:srgbClr val="24292F"/>
                </a:solidFill>
                <a:latin typeface="ui-monospace"/>
              </a:rPr>
              <a:t>BETA: </a:t>
            </a:r>
            <a:r>
              <a:rPr lang="en-CA" b="0" i="0" u="none" strike="noStrike">
                <a:effectLst/>
                <a:latin typeface="ui-monospace"/>
              </a:rPr>
              <a:t>"</a:t>
            </a:r>
            <a:r>
              <a:rPr lang="en-CA" b="0" i="0" u="none" strike="noStrike" err="1">
                <a:effectLst/>
                <a:latin typeface="ui-monospace"/>
              </a:rPr>
              <a:t>BETA%d</a:t>
            </a:r>
            <a:r>
              <a:rPr lang="en-CA" b="0" i="0" u="none" strike="noStrike">
                <a:effectLst/>
                <a:latin typeface="ui-monospace"/>
              </a:rPr>
              <a:t>"</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d</a:t>
            </a:r>
            <a:endParaRPr lang="en-CA">
              <a:solidFill>
                <a:srgbClr val="24292F"/>
              </a:solidFill>
              <a:latin typeface="ui-monospace"/>
            </a:endParaRPr>
          </a:p>
          <a:p>
            <a:pPr lvl="1"/>
            <a:r>
              <a:rPr lang="en-CA">
                <a:solidFill>
                  <a:srgbClr val="24292F"/>
                </a:solidFill>
                <a:latin typeface="ui-monospace"/>
              </a:rPr>
              <a:t>RSQR: </a:t>
            </a:r>
            <a:r>
              <a:rPr lang="en-CA" b="0" i="0" u="none" strike="noStrike">
                <a:effectLst/>
                <a:latin typeface="ui-monospace"/>
              </a:rPr>
              <a:t>"</a:t>
            </a:r>
            <a:r>
              <a:rPr lang="en-CA" b="0" i="0" u="none" strike="noStrike" err="1">
                <a:effectLst/>
                <a:latin typeface="ui-monospace"/>
              </a:rPr>
              <a:t>Rsquare</a:t>
            </a:r>
            <a:r>
              <a:rPr lang="en-CA" b="0" i="0" u="none" strike="noStrike">
                <a:effectLst/>
                <a:latin typeface="ui-monospace"/>
              </a:rPr>
              <a:t>($close, %d)"</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d</a:t>
            </a:r>
          </a:p>
          <a:p>
            <a:pPr lvl="1"/>
            <a:r>
              <a:rPr lang="en-CA">
                <a:solidFill>
                  <a:srgbClr val="24292F"/>
                </a:solidFill>
                <a:latin typeface="ui-monospace"/>
              </a:rPr>
              <a:t>RESI: </a:t>
            </a:r>
            <a:r>
              <a:rPr lang="en-CA" b="0" i="0" u="none" strike="noStrike">
                <a:effectLst/>
                <a:latin typeface="ui-monospace"/>
              </a:rPr>
              <a:t>"</a:t>
            </a:r>
            <a:r>
              <a:rPr lang="en-CA" b="0" i="0" u="none" strike="noStrike" err="1">
                <a:effectLst/>
                <a:latin typeface="ui-monospace"/>
              </a:rPr>
              <a:t>Resi</a:t>
            </a:r>
            <a:r>
              <a:rPr lang="en-CA" b="0" i="0" u="none" strike="noStrike">
                <a:effectLst/>
                <a:latin typeface="ui-monospace"/>
              </a:rPr>
              <a:t>($close, %d)/$close"</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d</a:t>
            </a:r>
            <a:endParaRPr lang="en-CA">
              <a:solidFill>
                <a:srgbClr val="24292F"/>
              </a:solidFill>
              <a:latin typeface="ui-monospace"/>
            </a:endParaRPr>
          </a:p>
          <a:p>
            <a:pPr lvl="1"/>
            <a:r>
              <a:rPr lang="en-CA">
                <a:solidFill>
                  <a:srgbClr val="24292F"/>
                </a:solidFill>
                <a:latin typeface="ui-monospace"/>
              </a:rPr>
              <a:t>MAX: </a:t>
            </a:r>
            <a:r>
              <a:rPr lang="en-CA" b="0" i="0" u="none" strike="noStrike">
                <a:effectLst/>
                <a:latin typeface="ui-monospace"/>
              </a:rPr>
              <a:t>"Max($high, %d)/$close"</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d</a:t>
            </a:r>
            <a:endParaRPr lang="en-CA">
              <a:solidFill>
                <a:srgbClr val="24292F"/>
              </a:solidFill>
              <a:latin typeface="ui-monospace"/>
            </a:endParaRPr>
          </a:p>
          <a:p>
            <a:pPr lvl="1"/>
            <a:r>
              <a:rPr lang="en-CA">
                <a:solidFill>
                  <a:srgbClr val="24292F"/>
                </a:solidFill>
                <a:latin typeface="ui-monospace"/>
              </a:rPr>
              <a:t>LOW: </a:t>
            </a:r>
            <a:r>
              <a:rPr lang="en-CA" b="0" i="0" u="none" strike="noStrike">
                <a:effectLst/>
                <a:latin typeface="ui-monospace"/>
              </a:rPr>
              <a:t>"Min($low, %d)/$close"</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d</a:t>
            </a:r>
            <a:endParaRPr lang="en-CA">
              <a:solidFill>
                <a:srgbClr val="24292F"/>
              </a:solidFill>
              <a:latin typeface="ui-monospace"/>
            </a:endParaRPr>
          </a:p>
          <a:p>
            <a:pPr lvl="1"/>
            <a:r>
              <a:rPr lang="en-CA">
                <a:solidFill>
                  <a:srgbClr val="24292F"/>
                </a:solidFill>
                <a:latin typeface="ui-monospace"/>
              </a:rPr>
              <a:t>QTLU: </a:t>
            </a:r>
            <a:r>
              <a:rPr lang="en-CA" b="0" i="0" u="none" strike="noStrike">
                <a:effectLst/>
                <a:latin typeface="ui-monospace"/>
              </a:rPr>
              <a:t>"Quantile($close, %d, 0.8)/$close"</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d </a:t>
            </a:r>
            <a:endParaRPr lang="en-CA">
              <a:solidFill>
                <a:srgbClr val="24292F"/>
              </a:solidFill>
              <a:latin typeface="ui-monospace"/>
            </a:endParaRPr>
          </a:p>
          <a:p>
            <a:pPr lvl="1"/>
            <a:r>
              <a:rPr lang="en-CA">
                <a:solidFill>
                  <a:srgbClr val="24292F"/>
                </a:solidFill>
                <a:latin typeface="ui-monospace"/>
              </a:rPr>
              <a:t>QTLD: </a:t>
            </a:r>
            <a:r>
              <a:rPr lang="en-CA" b="0" i="0" u="none" strike="noStrike">
                <a:effectLst/>
                <a:latin typeface="ui-monospace"/>
              </a:rPr>
              <a:t>"Quantile($close, %d, 0.2)/$close"</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d </a:t>
            </a:r>
            <a:endParaRPr lang="en-CA">
              <a:solidFill>
                <a:srgbClr val="24292F"/>
              </a:solidFill>
              <a:latin typeface="ui-monospace"/>
            </a:endParaRPr>
          </a:p>
          <a:p>
            <a:pPr lvl="1"/>
            <a:r>
              <a:rPr lang="en-CA">
                <a:solidFill>
                  <a:srgbClr val="24292F"/>
                </a:solidFill>
                <a:latin typeface="ui-monospace"/>
              </a:rPr>
              <a:t>RANK: </a:t>
            </a:r>
            <a:r>
              <a:rPr lang="en-CA" b="0" i="0" u="none" strike="noStrike">
                <a:effectLst/>
                <a:latin typeface="ui-monospace"/>
              </a:rPr>
              <a:t>"Rank($close, %d)"</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d</a:t>
            </a:r>
            <a:endParaRPr lang="en-CA">
              <a:solidFill>
                <a:srgbClr val="24292F"/>
              </a:solidFill>
              <a:latin typeface="ui-monospace"/>
            </a:endParaRPr>
          </a:p>
          <a:p>
            <a:pPr lvl="1"/>
            <a:r>
              <a:rPr lang="en-CA">
                <a:solidFill>
                  <a:srgbClr val="24292F"/>
                </a:solidFill>
                <a:latin typeface="ui-monospace"/>
              </a:rPr>
              <a:t>RSV: </a:t>
            </a:r>
            <a:r>
              <a:rPr lang="en-CA" b="0" i="0" u="none" strike="noStrike">
                <a:effectLst/>
                <a:latin typeface="ui-monospace"/>
              </a:rPr>
              <a:t>"($close-Min($low, %d))/(Max($high, %d)-Min($low, %d)+1e-12)"</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(d, d, d)</a:t>
            </a:r>
            <a:endParaRPr lang="en-CA">
              <a:solidFill>
                <a:srgbClr val="24292F"/>
              </a:solidFill>
              <a:latin typeface="ui-monospace"/>
            </a:endParaRPr>
          </a:p>
          <a:p>
            <a:pPr lvl="1"/>
            <a:r>
              <a:rPr lang="en-CA">
                <a:solidFill>
                  <a:srgbClr val="24292F"/>
                </a:solidFill>
                <a:latin typeface="ui-monospace"/>
              </a:rPr>
              <a:t>IMAX: </a:t>
            </a:r>
            <a:r>
              <a:rPr lang="en-CA" b="0" i="0" u="none" strike="noStrike">
                <a:effectLst/>
                <a:latin typeface="ui-monospace"/>
              </a:rPr>
              <a:t>"</a:t>
            </a:r>
            <a:r>
              <a:rPr lang="en-CA" b="0" i="0" u="none" strike="noStrike" err="1">
                <a:effectLst/>
                <a:latin typeface="ui-monospace"/>
              </a:rPr>
              <a:t>IdxMax</a:t>
            </a:r>
            <a:r>
              <a:rPr lang="en-CA" b="0" i="0" u="none" strike="noStrike">
                <a:effectLst/>
                <a:latin typeface="ui-monospace"/>
              </a:rPr>
              <a:t>($high, %d)/%d"</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(d, d)</a:t>
            </a:r>
          </a:p>
          <a:p>
            <a:pPr lvl="1"/>
            <a:r>
              <a:rPr lang="en-CA">
                <a:solidFill>
                  <a:srgbClr val="24292F"/>
                </a:solidFill>
                <a:latin typeface="ui-monospace"/>
              </a:rPr>
              <a:t>IMIN: </a:t>
            </a:r>
            <a:r>
              <a:rPr lang="en-CA" b="0" i="0" u="none" strike="noStrike">
                <a:effectLst/>
                <a:latin typeface="ui-monospace"/>
              </a:rPr>
              <a:t>"</a:t>
            </a:r>
            <a:r>
              <a:rPr lang="en-CA" b="0" i="0" u="none" strike="noStrike" err="1">
                <a:effectLst/>
                <a:latin typeface="ui-monospace"/>
              </a:rPr>
              <a:t>IdxMin</a:t>
            </a:r>
            <a:r>
              <a:rPr lang="en-CA" b="0" i="0" u="none" strike="noStrike">
                <a:effectLst/>
                <a:latin typeface="ui-monospace"/>
              </a:rPr>
              <a:t>($low, %d)/%d"</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(d, d)</a:t>
            </a:r>
            <a:endParaRPr lang="en-CA">
              <a:solidFill>
                <a:srgbClr val="24292F"/>
              </a:solidFill>
              <a:latin typeface="ui-monospace"/>
            </a:endParaRPr>
          </a:p>
          <a:p>
            <a:pPr lvl="1"/>
            <a:r>
              <a:rPr lang="en-CA">
                <a:solidFill>
                  <a:srgbClr val="24292F"/>
                </a:solidFill>
                <a:latin typeface="ui-monospace"/>
              </a:rPr>
              <a:t>IMXD: </a:t>
            </a:r>
            <a:r>
              <a:rPr lang="en-CA" b="0" i="0" u="none" strike="noStrike">
                <a:effectLst/>
                <a:latin typeface="ui-monospace"/>
              </a:rPr>
              <a:t>"(</a:t>
            </a:r>
            <a:r>
              <a:rPr lang="en-CA" b="0" i="0" u="none" strike="noStrike" err="1">
                <a:effectLst/>
                <a:latin typeface="ui-monospace"/>
              </a:rPr>
              <a:t>IdxMax</a:t>
            </a:r>
            <a:r>
              <a:rPr lang="en-CA" b="0" i="0" u="none" strike="noStrike">
                <a:effectLst/>
                <a:latin typeface="ui-monospace"/>
              </a:rPr>
              <a:t>($high, %d)-</a:t>
            </a:r>
            <a:r>
              <a:rPr lang="en-CA" b="0" i="0" u="none" strike="noStrike" err="1">
                <a:effectLst/>
                <a:latin typeface="ui-monospace"/>
              </a:rPr>
              <a:t>IdxMin</a:t>
            </a:r>
            <a:r>
              <a:rPr lang="en-CA" b="0" i="0" u="none" strike="noStrike">
                <a:effectLst/>
                <a:latin typeface="ui-monospace"/>
              </a:rPr>
              <a:t>($low, %d))/%d"</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(d, d, d)</a:t>
            </a:r>
          </a:p>
          <a:p>
            <a:pPr lvl="1"/>
            <a:r>
              <a:rPr lang="en-CA">
                <a:solidFill>
                  <a:srgbClr val="24292F"/>
                </a:solidFill>
                <a:latin typeface="ui-monospace"/>
              </a:rPr>
              <a:t>CORR: </a:t>
            </a:r>
            <a:r>
              <a:rPr lang="en-CA" b="0" i="0" u="none" strike="noStrike" err="1">
                <a:effectLst/>
                <a:latin typeface="ui-monospace"/>
              </a:rPr>
              <a:t>Corr</a:t>
            </a:r>
            <a:r>
              <a:rPr lang="en-CA" b="0" i="0" u="none" strike="noStrike">
                <a:effectLst/>
                <a:latin typeface="ui-monospace"/>
              </a:rPr>
              <a:t>($close, Log($volume+1), %d)"</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d</a:t>
            </a:r>
            <a:endParaRPr lang="en-CA">
              <a:solidFill>
                <a:srgbClr val="24292F"/>
              </a:solidFill>
              <a:latin typeface="ui-monospace"/>
            </a:endParaRPr>
          </a:p>
          <a:p>
            <a:pPr lvl="1"/>
            <a:r>
              <a:rPr lang="en-CA">
                <a:solidFill>
                  <a:srgbClr val="24292F"/>
                </a:solidFill>
                <a:latin typeface="ui-monospace"/>
              </a:rPr>
              <a:t>CORD: </a:t>
            </a:r>
            <a:r>
              <a:rPr lang="en-CA" b="0" i="0" u="none" strike="noStrike">
                <a:effectLst/>
                <a:latin typeface="ui-monospace"/>
              </a:rPr>
              <a:t>"</a:t>
            </a:r>
            <a:r>
              <a:rPr lang="en-CA" b="0" i="0" u="none" strike="noStrike" err="1">
                <a:effectLst/>
                <a:latin typeface="ui-monospace"/>
              </a:rPr>
              <a:t>Corr</a:t>
            </a:r>
            <a:r>
              <a:rPr lang="en-CA" b="0" i="0" u="none" strike="noStrike">
                <a:effectLst/>
                <a:latin typeface="ui-monospace"/>
              </a:rPr>
              <a:t>($close/Ref($close,1), Log($volume/Ref($volume, 1)+1), %d)"</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d</a:t>
            </a:r>
          </a:p>
          <a:p>
            <a:endParaRPr lang="en-US"/>
          </a:p>
        </p:txBody>
      </p:sp>
    </p:spTree>
    <p:extLst>
      <p:ext uri="{BB962C8B-B14F-4D97-AF65-F5344CB8AC3E}">
        <p14:creationId xmlns:p14="http://schemas.microsoft.com/office/powerpoint/2010/main" val="2337553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0676C-E7BF-0D13-BB5B-1521039DBDAA}"/>
              </a:ext>
            </a:extLst>
          </p:cNvPr>
          <p:cNvSpPr>
            <a:spLocks noGrp="1"/>
          </p:cNvSpPr>
          <p:nvPr>
            <p:ph type="title"/>
          </p:nvPr>
        </p:nvSpPr>
        <p:spPr/>
        <p:txBody>
          <a:bodyPr/>
          <a:lstStyle/>
          <a:p>
            <a:r>
              <a:rPr lang="en-US"/>
              <a:t>Features (factors)</a:t>
            </a:r>
          </a:p>
        </p:txBody>
      </p:sp>
      <p:sp>
        <p:nvSpPr>
          <p:cNvPr id="3" name="Content Placeholder 2">
            <a:extLst>
              <a:ext uri="{FF2B5EF4-FFF2-40B4-BE49-F238E27FC236}">
                <a16:creationId xmlns:a16="http://schemas.microsoft.com/office/drawing/2014/main" id="{96C6F263-877B-C4B8-3463-0240EADEB55F}"/>
              </a:ext>
            </a:extLst>
          </p:cNvPr>
          <p:cNvSpPr>
            <a:spLocks noGrp="1"/>
          </p:cNvSpPr>
          <p:nvPr>
            <p:ph idx="1"/>
          </p:nvPr>
        </p:nvSpPr>
        <p:spPr/>
        <p:txBody>
          <a:bodyPr>
            <a:normAutofit fontScale="70000" lnSpcReduction="20000"/>
          </a:bodyPr>
          <a:lstStyle/>
          <a:p>
            <a:r>
              <a:rPr lang="en-US"/>
              <a:t>Alpha360:</a:t>
            </a:r>
          </a:p>
          <a:p>
            <a:pPr lvl="1"/>
            <a:r>
              <a:rPr lang="en-CA">
                <a:solidFill>
                  <a:srgbClr val="24292F"/>
                </a:solidFill>
                <a:latin typeface="ui-monospace"/>
              </a:rPr>
              <a:t>CNTP: </a:t>
            </a:r>
            <a:r>
              <a:rPr lang="en-CA" b="0" i="0" u="none" strike="noStrike">
                <a:effectLst/>
                <a:latin typeface="ui-monospace"/>
              </a:rPr>
              <a:t>"Mean($close&gt;Ref($close, 1), %d)"</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d</a:t>
            </a:r>
            <a:endParaRPr lang="en-CA">
              <a:solidFill>
                <a:srgbClr val="24292F"/>
              </a:solidFill>
              <a:latin typeface="ui-monospace"/>
            </a:endParaRPr>
          </a:p>
          <a:p>
            <a:pPr lvl="1"/>
            <a:r>
              <a:rPr lang="en-CA">
                <a:solidFill>
                  <a:srgbClr val="24292F"/>
                </a:solidFill>
                <a:latin typeface="ui-monospace"/>
              </a:rPr>
              <a:t>CNTN: </a:t>
            </a:r>
            <a:r>
              <a:rPr lang="en-CA" b="0" i="0" u="none" strike="noStrike">
                <a:effectLst/>
                <a:latin typeface="ui-monospace"/>
              </a:rPr>
              <a:t>"Mean($close&lt;Ref($close, 1), %d)"</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d </a:t>
            </a:r>
            <a:r>
              <a:rPr lang="en-CA" b="0" i="0" u="none" strike="noStrike">
                <a:effectLst/>
                <a:latin typeface="ui-monospace"/>
              </a:rPr>
              <a:t>for</a:t>
            </a:r>
            <a:r>
              <a:rPr lang="en-CA" b="0" i="0" u="none" strike="noStrike">
                <a:solidFill>
                  <a:srgbClr val="24292F"/>
                </a:solidFill>
                <a:effectLst/>
                <a:latin typeface="ui-monospace"/>
              </a:rPr>
              <a:t> d</a:t>
            </a:r>
            <a:endParaRPr lang="en-CA">
              <a:solidFill>
                <a:srgbClr val="24292F"/>
              </a:solidFill>
              <a:latin typeface="ui-monospace"/>
            </a:endParaRPr>
          </a:p>
          <a:p>
            <a:pPr lvl="1"/>
            <a:r>
              <a:rPr lang="en-CA">
                <a:solidFill>
                  <a:srgbClr val="24292F"/>
                </a:solidFill>
                <a:latin typeface="ui-monospace"/>
              </a:rPr>
              <a:t>CNTD: </a:t>
            </a:r>
            <a:r>
              <a:rPr lang="en-CA" b="0" i="0" u="none" strike="noStrike">
                <a:effectLst/>
                <a:latin typeface="ui-monospace"/>
              </a:rPr>
              <a:t>"Mean($close&gt;Ref($close, 1), %d)-Mean($close&lt;Ref($close, 1), %d)"</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(d, d)</a:t>
            </a:r>
          </a:p>
          <a:p>
            <a:pPr lvl="1"/>
            <a:r>
              <a:rPr lang="en-CA">
                <a:solidFill>
                  <a:srgbClr val="24292F"/>
                </a:solidFill>
                <a:latin typeface="ui-monospace"/>
              </a:rPr>
              <a:t>SUMP: </a:t>
            </a:r>
            <a:r>
              <a:rPr lang="en-CA" b="0" i="0" u="none" strike="noStrike">
                <a:effectLst/>
                <a:latin typeface="ui-monospace"/>
              </a:rPr>
              <a:t>"Sum(Greater($close-Ref($close, 1), 0), %d)/(Sum(Abs($close-Ref($close, 1)), %d)+1e-12)"</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(d, d)</a:t>
            </a:r>
            <a:endParaRPr lang="en-CA">
              <a:solidFill>
                <a:srgbClr val="24292F"/>
              </a:solidFill>
              <a:latin typeface="ui-monospace"/>
            </a:endParaRPr>
          </a:p>
          <a:p>
            <a:pPr lvl="1"/>
            <a:r>
              <a:rPr lang="en-CA">
                <a:solidFill>
                  <a:srgbClr val="24292F"/>
                </a:solidFill>
                <a:latin typeface="ui-monospace"/>
              </a:rPr>
              <a:t>SUMN: </a:t>
            </a:r>
            <a:r>
              <a:rPr lang="en-CA" b="0" i="0" u="none" strike="noStrike">
                <a:effectLst/>
                <a:latin typeface="ui-monospace"/>
              </a:rPr>
              <a:t>"Sum(Greater(Ref($close, 1)-$close, 0), %d)/(Sum(Abs($close-Ref($close, 1)), %d)+1e-12)"</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(d, d)</a:t>
            </a:r>
            <a:endParaRPr lang="en-CA">
              <a:solidFill>
                <a:srgbClr val="24292F"/>
              </a:solidFill>
              <a:latin typeface="ui-monospace"/>
            </a:endParaRPr>
          </a:p>
          <a:p>
            <a:pPr lvl="1"/>
            <a:r>
              <a:rPr lang="en-CA">
                <a:solidFill>
                  <a:srgbClr val="24292F"/>
                </a:solidFill>
                <a:latin typeface="ui-monospace"/>
              </a:rPr>
              <a:t>SUMD: </a:t>
            </a:r>
            <a:r>
              <a:rPr lang="en-CA" b="0" i="0" u="none" strike="noStrike">
                <a:solidFill>
                  <a:srgbClr val="0A3069"/>
                </a:solidFill>
                <a:effectLst/>
                <a:latin typeface="ui-monospace"/>
              </a:rPr>
              <a:t>"(Sum(Greater($close-Ref($close, 1), 0), %d)-Sum(Greater(Ref($close, 1)-$close, 0), %d)) /(Sum(Abs($close-Ref($close, 1)), %d)+1e-12)” </a:t>
            </a:r>
            <a:r>
              <a:rPr lang="en-CA" b="0" i="0" u="none" strike="noStrike">
                <a:effectLst/>
                <a:latin typeface="ui-monospace"/>
              </a:rPr>
              <a:t>%</a:t>
            </a:r>
            <a:r>
              <a:rPr lang="en-CA" b="0" i="0" u="none" strike="noStrike">
                <a:solidFill>
                  <a:srgbClr val="24292F"/>
                </a:solidFill>
                <a:effectLst/>
                <a:latin typeface="ui-monospace"/>
              </a:rPr>
              <a:t> (d, d, d)</a:t>
            </a:r>
            <a:r>
              <a:rPr lang="en-CA">
                <a:solidFill>
                  <a:srgbClr val="24292F"/>
                </a:solidFill>
                <a:latin typeface="ui-monospace"/>
              </a:rPr>
              <a:t> </a:t>
            </a:r>
          </a:p>
          <a:p>
            <a:pPr lvl="1"/>
            <a:r>
              <a:rPr lang="en-CA">
                <a:solidFill>
                  <a:srgbClr val="24292F"/>
                </a:solidFill>
                <a:latin typeface="ui-monospace"/>
              </a:rPr>
              <a:t>VMA: </a:t>
            </a:r>
            <a:r>
              <a:rPr lang="en-CA" b="0" i="0" u="none" strike="noStrike">
                <a:effectLst/>
                <a:latin typeface="ui-monospace"/>
              </a:rPr>
              <a:t>"Mean($volume, %d)/($volume+1e-12)"</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d</a:t>
            </a:r>
            <a:endParaRPr lang="en-CA">
              <a:solidFill>
                <a:srgbClr val="24292F"/>
              </a:solidFill>
              <a:latin typeface="ui-monospace"/>
            </a:endParaRPr>
          </a:p>
          <a:p>
            <a:pPr lvl="1"/>
            <a:r>
              <a:rPr lang="en-CA">
                <a:solidFill>
                  <a:srgbClr val="24292F"/>
                </a:solidFill>
                <a:latin typeface="ui-monospace"/>
              </a:rPr>
              <a:t>VSTD: </a:t>
            </a:r>
            <a:r>
              <a:rPr lang="en-CA" b="0" i="0" u="none" strike="noStrike">
                <a:effectLst/>
                <a:latin typeface="ui-monospace"/>
              </a:rPr>
              <a:t>"Std($volume, %d)/($volume+1e-12)"</a:t>
            </a:r>
            <a:r>
              <a:rPr lang="en-CA" b="0" i="0" u="none" strike="noStrike">
                <a:solidFill>
                  <a:srgbClr val="24292F"/>
                </a:solidFill>
                <a:effectLst/>
                <a:latin typeface="ui-monospace"/>
              </a:rPr>
              <a:t> </a:t>
            </a:r>
            <a:r>
              <a:rPr lang="en-CA" b="0" i="0" u="none" strike="noStrike">
                <a:effectLst/>
                <a:latin typeface="ui-monospace"/>
              </a:rPr>
              <a:t>%</a:t>
            </a:r>
            <a:r>
              <a:rPr lang="en-CA" b="0" i="0" u="none" strike="noStrike">
                <a:solidFill>
                  <a:srgbClr val="24292F"/>
                </a:solidFill>
                <a:effectLst/>
                <a:latin typeface="ui-monospace"/>
              </a:rPr>
              <a:t> d</a:t>
            </a:r>
          </a:p>
          <a:p>
            <a:pPr lvl="1"/>
            <a:r>
              <a:rPr lang="en-CA">
                <a:solidFill>
                  <a:srgbClr val="24292F"/>
                </a:solidFill>
                <a:latin typeface="ui-monospace"/>
              </a:rPr>
              <a:t>WVMA: </a:t>
            </a:r>
            <a:r>
              <a:rPr lang="en-CA" b="0" i="0" u="none" strike="noStrike">
                <a:solidFill>
                  <a:srgbClr val="0A3069"/>
                </a:solidFill>
                <a:effectLst/>
                <a:latin typeface="ui-monospace"/>
              </a:rPr>
              <a:t>"Std(Abs($close/Ref($close, 1)-1)*$volume, %d)/(Mean(Abs($close/Ref($close, 1)-1)*$volume, %d)+1e-12)” % (d, d)</a:t>
            </a:r>
            <a:endParaRPr lang="en-CA">
              <a:solidFill>
                <a:srgbClr val="24292F"/>
              </a:solidFill>
              <a:latin typeface="ui-monospace"/>
            </a:endParaRPr>
          </a:p>
          <a:p>
            <a:pPr lvl="1"/>
            <a:r>
              <a:rPr lang="en-CA">
                <a:solidFill>
                  <a:srgbClr val="24292F"/>
                </a:solidFill>
                <a:latin typeface="ui-monospace"/>
              </a:rPr>
              <a:t>VSUMP: </a:t>
            </a:r>
            <a:r>
              <a:rPr lang="en-CA" b="0" i="0" u="none" strike="noStrike">
                <a:solidFill>
                  <a:srgbClr val="0A3069"/>
                </a:solidFill>
                <a:effectLst/>
                <a:latin typeface="ui-monospace"/>
              </a:rPr>
              <a:t>"Sum(Greater($volume-Ref($volume, 1), 0), %d)/(Sum(Abs($volume-Ref($volume, 1)), %d)+1e-12)” % (d, d)</a:t>
            </a:r>
          </a:p>
          <a:p>
            <a:pPr lvl="1"/>
            <a:r>
              <a:rPr lang="en-CA">
                <a:solidFill>
                  <a:srgbClr val="0A3069"/>
                </a:solidFill>
                <a:latin typeface="ui-monospace"/>
              </a:rPr>
              <a:t>VSUMN: </a:t>
            </a:r>
            <a:r>
              <a:rPr lang="en-CA" b="0" i="0" u="none" strike="noStrike">
                <a:solidFill>
                  <a:srgbClr val="0A3069"/>
                </a:solidFill>
                <a:effectLst/>
                <a:latin typeface="ui-monospace"/>
              </a:rPr>
              <a:t>"Sum(Greater(Ref($volume, 1)-$volume, 0), %d)/(Sum(Abs($volume-Ref($volume, 1)), %d)+1e-12)” % (d, d)</a:t>
            </a:r>
            <a:endParaRPr lang="en-CA">
              <a:solidFill>
                <a:srgbClr val="0A3069"/>
              </a:solidFill>
              <a:latin typeface="ui-monospace"/>
            </a:endParaRPr>
          </a:p>
          <a:p>
            <a:pPr lvl="1"/>
            <a:r>
              <a:rPr lang="en-CA">
                <a:solidFill>
                  <a:srgbClr val="0A3069"/>
                </a:solidFill>
                <a:latin typeface="ui-monospace"/>
              </a:rPr>
              <a:t>VSUMD:  </a:t>
            </a:r>
            <a:r>
              <a:rPr lang="en-CA" b="0" i="0" u="none" strike="noStrike">
                <a:solidFill>
                  <a:srgbClr val="0A3069"/>
                </a:solidFill>
                <a:effectLst/>
                <a:latin typeface="ui-monospace"/>
              </a:rPr>
              <a:t>"(Sum(Greater($volume-Ref($volume, 1), 0), %d)-Sum(Greater(Ref($volume, 1)-$volume, 0), %d)) /(Sum(Abs($volume-Ref($volume, 1)), %d)+1e-12)” % (d, d,</a:t>
            </a:r>
            <a:r>
              <a:rPr lang="en-CA">
                <a:solidFill>
                  <a:srgbClr val="0A3069"/>
                </a:solidFill>
                <a:latin typeface="ui-monospace"/>
              </a:rPr>
              <a:t> d)</a:t>
            </a:r>
            <a:endParaRPr lang="en-CA">
              <a:solidFill>
                <a:srgbClr val="24292F"/>
              </a:solidFill>
              <a:latin typeface="ui-monospace"/>
            </a:endParaRPr>
          </a:p>
          <a:p>
            <a:pPr lvl="1"/>
            <a:endParaRPr lang="en-US"/>
          </a:p>
        </p:txBody>
      </p:sp>
    </p:spTree>
    <p:extLst>
      <p:ext uri="{BB962C8B-B14F-4D97-AF65-F5344CB8AC3E}">
        <p14:creationId xmlns:p14="http://schemas.microsoft.com/office/powerpoint/2010/main" val="919129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E1B7D-8750-EE9C-E974-4B18414100F4}"/>
              </a:ext>
            </a:extLst>
          </p:cNvPr>
          <p:cNvSpPr>
            <a:spLocks noGrp="1"/>
          </p:cNvSpPr>
          <p:nvPr>
            <p:ph type="title"/>
          </p:nvPr>
        </p:nvSpPr>
        <p:spPr/>
        <p:txBody>
          <a:bodyPr/>
          <a:lstStyle/>
          <a:p>
            <a:r>
              <a:rPr lang="en-US"/>
              <a:t>Features (factors)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7E77F22-FA3E-6C59-A9BA-AB41D2441588}"/>
                  </a:ext>
                </a:extLst>
              </p:cNvPr>
              <p:cNvSpPr>
                <a:spLocks noGrp="1"/>
              </p:cNvSpPr>
              <p:nvPr>
                <p:ph idx="1"/>
              </p:nvPr>
            </p:nvSpPr>
            <p:spPr/>
            <p:txBody>
              <a:bodyPr/>
              <a:lstStyle/>
              <a:p>
                <a:r>
                  <a:rPr lang="en-US"/>
                  <a:t>Self-calculated:</a:t>
                </a:r>
              </a:p>
              <a:p>
                <a:pPr lvl="1"/>
                <a:r>
                  <a:rPr lang="en-US"/>
                  <a:t>FDV (first derivative of close price: </a:t>
                </a:r>
                <a14:m>
                  <m:oMath xmlns:m="http://schemas.openxmlformats.org/officeDocument/2006/math">
                    <m:f>
                      <m:fPr>
                        <m:ctrlPr>
                          <a:rPr lang="en-US" i="1" smtClean="0">
                            <a:latin typeface="Cambria Math" panose="02040503050406030204" pitchFamily="18" charset="0"/>
                          </a:rPr>
                        </m:ctrlPr>
                      </m:fPr>
                      <m:num>
                        <m:r>
                          <a:rPr lang="en-CA">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𝑛</m:t>
                            </m:r>
                          </m:sub>
                          <m:sup>
                            <m: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𝑛</m:t>
                            </m:r>
                            <m:r>
                              <a:rPr lang="en-CA" i="1">
                                <a:latin typeface="Cambria Math" panose="02040503050406030204" pitchFamily="18" charset="0"/>
                              </a:rPr>
                              <m:t>+20 −1</m:t>
                            </m:r>
                          </m:sup>
                          <m:e>
                            <m:r>
                              <a:rPr lang="en-CA" i="1">
                                <a:latin typeface="Cambria Math" panose="02040503050406030204" pitchFamily="18" charset="0"/>
                              </a:rPr>
                              <m:t>𝑐𝑙𝑜𝑠</m:t>
                            </m:r>
                            <m:sSub>
                              <m:sSubPr>
                                <m:ctrlPr>
                                  <a:rPr lang="en-CA" i="1">
                                    <a:latin typeface="Cambria Math" panose="02040503050406030204" pitchFamily="18" charset="0"/>
                                  </a:rPr>
                                </m:ctrlPr>
                              </m:sSubPr>
                              <m:e>
                                <m:r>
                                  <a:rPr lang="en-CA" i="1">
                                    <a:latin typeface="Cambria Math" panose="02040503050406030204" pitchFamily="18" charset="0"/>
                                  </a:rPr>
                                  <m:t>𝑒</m:t>
                                </m:r>
                              </m:e>
                              <m:sub>
                                <m:r>
                                  <a:rPr lang="en-CA" i="1">
                                    <a:latin typeface="Cambria Math" panose="02040503050406030204" pitchFamily="18" charset="0"/>
                                  </a:rPr>
                                  <m:t>𝑖</m:t>
                                </m:r>
                              </m:sub>
                            </m:sSub>
                            <m:r>
                              <a:rPr lang="en-CA" i="1">
                                <a:latin typeface="Cambria Math" panose="02040503050406030204" pitchFamily="18" charset="0"/>
                              </a:rPr>
                              <m:t>)/20</m:t>
                            </m:r>
                          </m:e>
                        </m:nary>
                        <m:r>
                          <a:rPr lang="en-CA" i="1">
                            <a:latin typeface="Cambria Math" panose="02040503050406030204" pitchFamily="18" charset="0"/>
                          </a:rPr>
                          <m:t>−(</m:t>
                        </m:r>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𝑛</m:t>
                            </m:r>
                          </m:sub>
                          <m:sup>
                            <m: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𝑛</m:t>
                            </m:r>
                            <m:r>
                              <a:rPr lang="en-CA" i="1">
                                <a:latin typeface="Cambria Math" panose="02040503050406030204" pitchFamily="18" charset="0"/>
                              </a:rPr>
                              <m:t>+20−2</m:t>
                            </m:r>
                          </m:sup>
                          <m:e>
                            <m:r>
                              <a:rPr lang="en-CA" i="1">
                                <a:latin typeface="Cambria Math" panose="02040503050406030204" pitchFamily="18" charset="0"/>
                              </a:rPr>
                              <m:t>𝑐𝑙𝑜𝑠</m:t>
                            </m:r>
                            <m:sSub>
                              <m:sSubPr>
                                <m:ctrlPr>
                                  <a:rPr lang="en-CA" i="1">
                                    <a:latin typeface="Cambria Math" panose="02040503050406030204" pitchFamily="18" charset="0"/>
                                  </a:rPr>
                                </m:ctrlPr>
                              </m:sSubPr>
                              <m:e>
                                <m:r>
                                  <a:rPr lang="en-CA" i="1">
                                    <a:latin typeface="Cambria Math" panose="02040503050406030204" pitchFamily="18" charset="0"/>
                                  </a:rPr>
                                  <m:t>𝑒</m:t>
                                </m:r>
                              </m:e>
                              <m:sub>
                                <m:r>
                                  <a:rPr lang="en-CA" i="1">
                                    <a:latin typeface="Cambria Math" panose="02040503050406030204" pitchFamily="18" charset="0"/>
                                  </a:rPr>
                                  <m:t>𝑖</m:t>
                                </m:r>
                              </m:sub>
                            </m:sSub>
                            <m:r>
                              <a:rPr lang="en-CA" i="1">
                                <a:latin typeface="Cambria Math" panose="02040503050406030204" pitchFamily="18" charset="0"/>
                              </a:rPr>
                              <m:t>)/20 </m:t>
                            </m:r>
                          </m:e>
                        </m:nary>
                      </m:num>
                      <m:den>
                        <m:r>
                          <a:rPr lang="en-CA" i="1">
                            <a:latin typeface="Cambria Math" panose="02040503050406030204" pitchFamily="18" charset="0"/>
                          </a:rPr>
                          <m:t>(</m:t>
                        </m:r>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𝑛</m:t>
                            </m:r>
                          </m:sub>
                          <m:sup>
                            <m: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𝑛</m:t>
                            </m:r>
                            <m:r>
                              <a:rPr lang="en-CA" i="1">
                                <a:latin typeface="Cambria Math" panose="02040503050406030204" pitchFamily="18" charset="0"/>
                              </a:rPr>
                              <m:t>+20−2</m:t>
                            </m:r>
                          </m:sup>
                          <m:e>
                            <m:r>
                              <a:rPr lang="en-CA" i="1">
                                <a:latin typeface="Cambria Math" panose="02040503050406030204" pitchFamily="18" charset="0"/>
                              </a:rPr>
                              <m:t>𝑐𝑙𝑜𝑠</m:t>
                            </m:r>
                            <m:sSub>
                              <m:sSubPr>
                                <m:ctrlPr>
                                  <a:rPr lang="en-CA" i="1">
                                    <a:latin typeface="Cambria Math" panose="02040503050406030204" pitchFamily="18" charset="0"/>
                                  </a:rPr>
                                </m:ctrlPr>
                              </m:sSubPr>
                              <m:e>
                                <m:r>
                                  <a:rPr lang="en-CA" i="1">
                                    <a:latin typeface="Cambria Math" panose="02040503050406030204" pitchFamily="18" charset="0"/>
                                  </a:rPr>
                                  <m:t>𝑒</m:t>
                                </m:r>
                              </m:e>
                              <m:sub>
                                <m:r>
                                  <a:rPr lang="en-CA" i="1">
                                    <a:latin typeface="Cambria Math" panose="02040503050406030204" pitchFamily="18" charset="0"/>
                                  </a:rPr>
                                  <m:t>𝑖</m:t>
                                </m:r>
                              </m:sub>
                            </m:sSub>
                            <m:r>
                              <a:rPr lang="en-CA" i="1">
                                <a:latin typeface="Cambria Math" panose="02040503050406030204" pitchFamily="18" charset="0"/>
                              </a:rPr>
                              <m:t>)/20 </m:t>
                            </m:r>
                          </m:e>
                        </m:nary>
                      </m:den>
                    </m:f>
                  </m:oMath>
                </a14:m>
                <a:endParaRPr lang="en-US"/>
              </a:p>
              <a:p>
                <a:pPr lvl="1"/>
                <a:r>
                  <a:rPr lang="en-US"/>
                  <a:t>SDV (second derivative of close price): </a:t>
                </a:r>
                <a14:m>
                  <m:oMath xmlns:m="http://schemas.openxmlformats.org/officeDocument/2006/math">
                    <m:f>
                      <m:fPr>
                        <m:ctrlPr>
                          <a:rPr lang="en-US" i="1" smtClean="0">
                            <a:latin typeface="Cambria Math" panose="02040503050406030204" pitchFamily="18" charset="0"/>
                          </a:rPr>
                        </m:ctrlPr>
                      </m:fPr>
                      <m:num>
                        <m:r>
                          <a:rPr lang="en-CA">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𝑛</m:t>
                            </m:r>
                          </m:sub>
                          <m:sup>
                            <m: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𝑛</m:t>
                            </m:r>
                            <m:r>
                              <a:rPr lang="en-CA" i="1">
                                <a:latin typeface="Cambria Math" panose="02040503050406030204" pitchFamily="18" charset="0"/>
                              </a:rPr>
                              <m:t>+20 −1</m:t>
                            </m:r>
                          </m:sup>
                          <m:e>
                            <m:r>
                              <a:rPr lang="en-CA" b="0" i="1" smtClean="0">
                                <a:latin typeface="Cambria Math" panose="02040503050406030204" pitchFamily="18" charset="0"/>
                              </a:rPr>
                              <m:t>𝑓𝑑</m:t>
                            </m:r>
                            <m:sSub>
                              <m:sSubPr>
                                <m:ctrlPr>
                                  <a:rPr lang="en-CA" i="1" smtClean="0">
                                    <a:latin typeface="Cambria Math" panose="02040503050406030204" pitchFamily="18" charset="0"/>
                                  </a:rPr>
                                </m:ctrlPr>
                              </m:sSubPr>
                              <m:e>
                                <m:r>
                                  <a:rPr lang="en-CA" b="0" i="1" smtClean="0">
                                    <a:latin typeface="Cambria Math" panose="02040503050406030204" pitchFamily="18" charset="0"/>
                                  </a:rPr>
                                  <m:t>𝑣</m:t>
                                </m:r>
                              </m:e>
                              <m:sub>
                                <m:r>
                                  <a:rPr lang="en-CA" i="1">
                                    <a:latin typeface="Cambria Math" panose="02040503050406030204" pitchFamily="18" charset="0"/>
                                  </a:rPr>
                                  <m:t>𝑖</m:t>
                                </m:r>
                              </m:sub>
                            </m:sSub>
                            <m:r>
                              <a:rPr lang="en-CA" i="1">
                                <a:latin typeface="Cambria Math" panose="02040503050406030204" pitchFamily="18" charset="0"/>
                              </a:rPr>
                              <m:t>)/20</m:t>
                            </m:r>
                          </m:e>
                        </m:nary>
                        <m:r>
                          <a:rPr lang="en-CA" i="1">
                            <a:latin typeface="Cambria Math" panose="02040503050406030204" pitchFamily="18" charset="0"/>
                          </a:rPr>
                          <m:t>−(</m:t>
                        </m:r>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𝑛</m:t>
                            </m:r>
                          </m:sub>
                          <m:sup>
                            <m: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𝑛</m:t>
                            </m:r>
                            <m:r>
                              <a:rPr lang="en-CA" i="1">
                                <a:latin typeface="Cambria Math" panose="02040503050406030204" pitchFamily="18" charset="0"/>
                              </a:rPr>
                              <m:t>+20−2</m:t>
                            </m:r>
                          </m:sup>
                          <m:e>
                            <m:r>
                              <a:rPr lang="en-CA" b="0" i="1" smtClean="0">
                                <a:latin typeface="Cambria Math" panose="02040503050406030204" pitchFamily="18" charset="0"/>
                              </a:rPr>
                              <m:t>𝑓𝑑</m:t>
                            </m:r>
                            <m:sSub>
                              <m:sSubPr>
                                <m:ctrlPr>
                                  <a:rPr lang="en-CA" i="1">
                                    <a:latin typeface="Cambria Math" panose="02040503050406030204" pitchFamily="18" charset="0"/>
                                  </a:rPr>
                                </m:ctrlPr>
                              </m:sSubPr>
                              <m:e>
                                <m:r>
                                  <a:rPr lang="en-CA" b="0" i="1" smtClean="0">
                                    <a:latin typeface="Cambria Math" panose="02040503050406030204" pitchFamily="18" charset="0"/>
                                  </a:rPr>
                                  <m:t>𝑣</m:t>
                                </m:r>
                              </m:e>
                              <m:sub>
                                <m:r>
                                  <a:rPr lang="en-CA" i="1">
                                    <a:latin typeface="Cambria Math" panose="02040503050406030204" pitchFamily="18" charset="0"/>
                                  </a:rPr>
                                  <m:t>𝑖</m:t>
                                </m:r>
                              </m:sub>
                            </m:sSub>
                            <m:r>
                              <a:rPr lang="en-CA" i="1">
                                <a:latin typeface="Cambria Math" panose="02040503050406030204" pitchFamily="18" charset="0"/>
                              </a:rPr>
                              <m:t>)/20 </m:t>
                            </m:r>
                          </m:e>
                        </m:nary>
                      </m:num>
                      <m:den>
                        <m:r>
                          <a:rPr lang="en-CA" i="1">
                            <a:latin typeface="Cambria Math" panose="02040503050406030204" pitchFamily="18" charset="0"/>
                          </a:rPr>
                          <m:t>(</m:t>
                        </m:r>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𝑛</m:t>
                            </m:r>
                          </m:sub>
                          <m:sup>
                            <m: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𝑛</m:t>
                            </m:r>
                            <m:r>
                              <a:rPr lang="en-CA" i="1">
                                <a:latin typeface="Cambria Math" panose="02040503050406030204" pitchFamily="18" charset="0"/>
                              </a:rPr>
                              <m:t>+20−2</m:t>
                            </m:r>
                          </m:sup>
                          <m:e>
                            <m:r>
                              <a:rPr lang="en-CA" b="0" i="1" smtClean="0">
                                <a:latin typeface="Cambria Math" panose="02040503050406030204" pitchFamily="18" charset="0"/>
                              </a:rPr>
                              <m:t>𝑓𝑑</m:t>
                            </m:r>
                            <m:sSub>
                              <m:sSubPr>
                                <m:ctrlPr>
                                  <a:rPr lang="en-CA" i="1">
                                    <a:latin typeface="Cambria Math" panose="02040503050406030204" pitchFamily="18" charset="0"/>
                                  </a:rPr>
                                </m:ctrlPr>
                              </m:sSubPr>
                              <m:e>
                                <m:r>
                                  <a:rPr lang="en-CA" b="0" i="1" smtClean="0">
                                    <a:latin typeface="Cambria Math" panose="02040503050406030204" pitchFamily="18" charset="0"/>
                                  </a:rPr>
                                  <m:t>𝑣</m:t>
                                </m:r>
                              </m:e>
                              <m:sub>
                                <m:r>
                                  <a:rPr lang="en-CA" i="1">
                                    <a:latin typeface="Cambria Math" panose="02040503050406030204" pitchFamily="18" charset="0"/>
                                  </a:rPr>
                                  <m:t>𝑖</m:t>
                                </m:r>
                              </m:sub>
                            </m:sSub>
                            <m:r>
                              <a:rPr lang="en-CA" i="1">
                                <a:latin typeface="Cambria Math" panose="02040503050406030204" pitchFamily="18" charset="0"/>
                              </a:rPr>
                              <m:t>)/20 </m:t>
                            </m:r>
                          </m:e>
                        </m:nary>
                      </m:den>
                    </m:f>
                  </m:oMath>
                </a14:m>
                <a:endParaRPr lang="en-US"/>
              </a:p>
              <a:p>
                <a:pPr lvl="1"/>
                <a:r>
                  <a:rPr lang="en-US"/>
                  <a:t>MNT (momentum): </a:t>
                </a:r>
                <a14:m>
                  <m:oMath xmlns:m="http://schemas.openxmlformats.org/officeDocument/2006/math">
                    <m:f>
                      <m:fPr>
                        <m:type m:val="skw"/>
                        <m:ctrlPr>
                          <a:rPr lang="en-US" i="1" smtClean="0">
                            <a:latin typeface="Cambria Math" panose="02040503050406030204" pitchFamily="18" charset="0"/>
                          </a:rPr>
                        </m:ctrlPr>
                      </m:fPr>
                      <m:num>
                        <m:nary>
                          <m:naryPr>
                            <m:chr m:val="∑"/>
                            <m:ctrlPr>
                              <a:rPr lang="en-US"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m:t>
                            </m:r>
                            <m:r>
                              <a:rPr lang="en-CA" b="0" i="1" smtClean="0">
                                <a:latin typeface="Cambria Math" panose="02040503050406030204" pitchFamily="18" charset="0"/>
                              </a:rPr>
                              <m:t>𝑛</m:t>
                            </m:r>
                          </m:sub>
                          <m:sup>
                            <m:r>
                              <a:rPr lang="en-CA" b="0" i="1" smtClean="0">
                                <a:latin typeface="Cambria Math" panose="02040503050406030204" pitchFamily="18" charset="0"/>
                              </a:rPr>
                              <m:t>𝑛</m:t>
                            </m:r>
                            <m:r>
                              <a:rPr lang="en-CA" b="0" i="1" smtClean="0">
                                <a:latin typeface="Cambria Math" panose="02040503050406030204" pitchFamily="18" charset="0"/>
                              </a:rPr>
                              <m:t>+10−1</m:t>
                            </m:r>
                          </m:sup>
                          <m:e>
                            <m:r>
                              <a:rPr lang="en-CA" b="0" i="1" smtClean="0">
                                <a:latin typeface="Cambria Math" panose="02040503050406030204" pitchFamily="18" charset="0"/>
                              </a:rPr>
                              <m:t>(</m:t>
                            </m:r>
                            <m:r>
                              <a:rPr lang="en-CA" b="0" i="1" smtClean="0">
                                <a:latin typeface="Cambria Math" panose="02040503050406030204" pitchFamily="18" charset="0"/>
                              </a:rPr>
                              <m:t>𝑐𝑙𝑜𝑠</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𝑖</m:t>
                                </m:r>
                              </m:sub>
                            </m:sSub>
                            <m:r>
                              <a:rPr lang="en-CA" b="0" i="1" smtClean="0">
                                <a:latin typeface="Cambria Math" panose="02040503050406030204" pitchFamily="18" charset="0"/>
                              </a:rPr>
                              <m:t>&gt;</m:t>
                            </m:r>
                            <m:r>
                              <a:rPr lang="en-CA" b="0" i="1" smtClean="0">
                                <a:latin typeface="Cambria Math" panose="02040503050406030204" pitchFamily="18" charset="0"/>
                              </a:rPr>
                              <m:t>𝑐𝑙𝑜𝑠</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𝑖</m:t>
                                </m:r>
                                <m:r>
                                  <a:rPr lang="en-CA" b="0" i="1" smtClean="0">
                                    <a:latin typeface="Cambria Math" panose="02040503050406030204" pitchFamily="18" charset="0"/>
                                  </a:rPr>
                                  <m:t>−1</m:t>
                                </m:r>
                              </m:sub>
                            </m:sSub>
                            <m:r>
                              <a:rPr lang="en-CA" b="0" i="1" smtClean="0">
                                <a:latin typeface="Cambria Math" panose="02040503050406030204" pitchFamily="18" charset="0"/>
                              </a:rPr>
                              <m:t>)</m:t>
                            </m:r>
                          </m:e>
                        </m:nary>
                      </m:num>
                      <m:den>
                        <m:r>
                          <a:rPr lang="en-CA" b="0" i="1" smtClean="0">
                            <a:latin typeface="Cambria Math" panose="02040503050406030204" pitchFamily="18" charset="0"/>
                          </a:rPr>
                          <m:t>10</m:t>
                        </m:r>
                      </m:den>
                    </m:f>
                  </m:oMath>
                </a14:m>
                <a:endParaRPr lang="en-US"/>
              </a:p>
              <a:p>
                <a:endParaRPr lang="en-US"/>
              </a:p>
            </p:txBody>
          </p:sp>
        </mc:Choice>
        <mc:Fallback>
          <p:sp>
            <p:nvSpPr>
              <p:cNvPr id="3" name="Content Placeholder 2">
                <a:extLst>
                  <a:ext uri="{FF2B5EF4-FFF2-40B4-BE49-F238E27FC236}">
                    <a16:creationId xmlns:a16="http://schemas.microsoft.com/office/drawing/2014/main" id="{A7E77F22-FA3E-6C59-A9BA-AB41D2441588}"/>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557283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99DF9-3D3A-4966-B3D5-FB12749B0559}"/>
              </a:ext>
            </a:extLst>
          </p:cNvPr>
          <p:cNvSpPr>
            <a:spLocks noGrp="1"/>
          </p:cNvSpPr>
          <p:nvPr>
            <p:ph type="title"/>
          </p:nvPr>
        </p:nvSpPr>
        <p:spPr/>
        <p:txBody>
          <a:bodyPr/>
          <a:lstStyle/>
          <a:p>
            <a:r>
              <a:rPr lang="en-US"/>
              <a:t>Features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09542B8-3509-ED97-BF5B-B9D291BEA882}"/>
                  </a:ext>
                </a:extLst>
              </p:cNvPr>
              <p:cNvSpPr>
                <a:spLocks noGrp="1"/>
              </p:cNvSpPr>
              <p:nvPr>
                <p:ph idx="1"/>
              </p:nvPr>
            </p:nvSpPr>
            <p:spPr/>
            <p:txBody>
              <a:bodyPr/>
              <a:lstStyle/>
              <a:p>
                <a:r>
                  <a:rPr lang="en-US"/>
                  <a:t>Targets:</a:t>
                </a:r>
              </a:p>
              <a:p>
                <a:pPr lvl="1"/>
                <a:r>
                  <a:rPr lang="en-US"/>
                  <a:t>Benefit: </a:t>
                </a:r>
              </a:p>
              <a:p>
                <a:pPr lvl="2"/>
                <a14:m>
                  <m:oMath xmlns:m="http://schemas.openxmlformats.org/officeDocument/2006/math">
                    <m:r>
                      <a:rPr lang="en-CA" b="0" i="1" smtClean="0">
                        <a:latin typeface="Cambria Math" panose="02040503050406030204" pitchFamily="18" charset="0"/>
                      </a:rPr>
                      <m:t>(</m:t>
                    </m:r>
                    <m:f>
                      <m:fPr>
                        <m:ctrlPr>
                          <a:rPr lang="en-US"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30</m:t>
                        </m:r>
                      </m:den>
                    </m:f>
                    <m:nary>
                      <m:naryPr>
                        <m:chr m:val="∑"/>
                        <m:ctrlPr>
                          <a:rPr lang="en-US"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m:t>
                        </m:r>
                        <m:r>
                          <a:rPr lang="en-CA" b="0" i="1" smtClean="0">
                            <a:latin typeface="Cambria Math" panose="02040503050406030204" pitchFamily="18" charset="0"/>
                          </a:rPr>
                          <m:t>𝑛</m:t>
                        </m:r>
                      </m:sub>
                      <m:sup>
                        <m:r>
                          <a:rPr lang="en-CA" b="0" i="1" smtClean="0">
                            <a:latin typeface="Cambria Math" panose="02040503050406030204" pitchFamily="18" charset="0"/>
                          </a:rPr>
                          <m:t>𝑛</m:t>
                        </m:r>
                        <m:r>
                          <a:rPr lang="en-CA" b="0" i="1" smtClean="0">
                            <a:latin typeface="Cambria Math" panose="02040503050406030204" pitchFamily="18" charset="0"/>
                          </a:rPr>
                          <m:t>+30 −1</m:t>
                        </m:r>
                      </m:sup>
                      <m:e>
                        <m:r>
                          <a:rPr lang="en-CA" b="0" i="1" smtClean="0">
                            <a:latin typeface="Cambria Math" panose="02040503050406030204" pitchFamily="18" charset="0"/>
                          </a:rPr>
                          <m:t>𝐶𝑙𝑜𝑠</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𝑖</m:t>
                            </m:r>
                          </m:sub>
                        </m:sSub>
                        <m:r>
                          <a:rPr lang="en-CA" b="0" i="1" smtClean="0">
                            <a:latin typeface="Cambria Math" panose="02040503050406030204" pitchFamily="18" charset="0"/>
                          </a:rPr>
                          <m:t>)</m:t>
                        </m:r>
                      </m:e>
                    </m:nary>
                    <m:r>
                      <a:rPr lang="en-CA" b="0" i="1" smtClean="0">
                        <a:latin typeface="Cambria Math" panose="02040503050406030204" pitchFamily="18" charset="0"/>
                      </a:rPr>
                      <m:t>−</m:t>
                    </m:r>
                    <m:r>
                      <a:rPr lang="en-CA" b="0" i="1" smtClean="0">
                        <a:latin typeface="Cambria Math" panose="02040503050406030204" pitchFamily="18" charset="0"/>
                      </a:rPr>
                      <m:t>𝐶𝑙𝑜𝑠</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𝑒</m:t>
                        </m:r>
                      </m:e>
                      <m:sub>
                        <m:r>
                          <a:rPr lang="en-CA" b="0" i="1" smtClean="0">
                            <a:latin typeface="Cambria Math" panose="02040503050406030204" pitchFamily="18" charset="0"/>
                          </a:rPr>
                          <m:t>𝑛</m:t>
                        </m:r>
                        <m:r>
                          <a:rPr lang="en-CA" b="0" i="1" smtClean="0">
                            <a:latin typeface="Cambria Math" panose="02040503050406030204" pitchFamily="18" charset="0"/>
                          </a:rPr>
                          <m:t>−30</m:t>
                        </m:r>
                      </m:sub>
                    </m:sSub>
                  </m:oMath>
                </a14:m>
                <a:endParaRPr lang="en-US"/>
              </a:p>
              <a:p>
                <a:pPr lvl="2"/>
                <a:r>
                  <a:rPr lang="en-US"/>
                  <a:t>Use average in 30 days to smoothen the target</a:t>
                </a:r>
              </a:p>
              <a:p>
                <a:pPr lvl="1"/>
                <a:r>
                  <a:rPr lang="en-US"/>
                  <a:t>Risk:</a:t>
                </a:r>
              </a:p>
              <a:p>
                <a:pPr lvl="2"/>
                <a:r>
                  <a:rPr lang="en-CA" b="0" i="1" u="none" strike="noStrike">
                    <a:solidFill>
                      <a:srgbClr val="111111"/>
                    </a:solidFill>
                    <a:effectLst/>
                    <a:latin typeface="KaTeX_Math"/>
                  </a:rPr>
                  <a:t>TR</a:t>
                </a:r>
                <a:r>
                  <a:rPr lang="en-CA" b="0" i="0" u="none" strike="noStrike">
                    <a:solidFill>
                      <a:srgbClr val="111111"/>
                    </a:solidFill>
                    <a:effectLst/>
                    <a:latin typeface="KaTeX_Main"/>
                  </a:rPr>
                  <a:t>=Max[(</a:t>
                </a:r>
                <a:r>
                  <a:rPr lang="en-CA" b="0" i="1" u="none" strike="noStrike">
                    <a:solidFill>
                      <a:srgbClr val="111111"/>
                    </a:solidFill>
                    <a:effectLst/>
                    <a:latin typeface="KaTeX_Math"/>
                  </a:rPr>
                  <a:t>High</a:t>
                </a:r>
                <a:r>
                  <a:rPr lang="en-CA" b="0" i="0" u="none" strike="noStrike">
                    <a:solidFill>
                      <a:srgbClr val="111111"/>
                    </a:solidFill>
                    <a:effectLst/>
                    <a:latin typeface="KaTeX_Main"/>
                  </a:rPr>
                  <a:t> − </a:t>
                </a:r>
                <a:r>
                  <a:rPr lang="en-CA" b="0" i="1" u="none" strike="noStrike">
                    <a:solidFill>
                      <a:srgbClr val="111111"/>
                    </a:solidFill>
                    <a:effectLst/>
                    <a:latin typeface="KaTeX_Math"/>
                  </a:rPr>
                  <a:t>Low</a:t>
                </a:r>
                <a:r>
                  <a:rPr lang="en-CA" b="0" i="0" u="none" strike="noStrike">
                    <a:solidFill>
                      <a:srgbClr val="111111"/>
                    </a:solidFill>
                    <a:effectLst/>
                    <a:latin typeface="KaTeX_Main"/>
                  </a:rPr>
                  <a:t>),Abs(</a:t>
                </a:r>
                <a:r>
                  <a:rPr lang="en-CA" b="0" i="1" u="none" strike="noStrike">
                    <a:solidFill>
                      <a:srgbClr val="111111"/>
                    </a:solidFill>
                    <a:effectLst/>
                    <a:latin typeface="KaTeX_Math"/>
                  </a:rPr>
                  <a:t>High</a:t>
                </a:r>
                <a:r>
                  <a:rPr lang="en-CA" b="0" i="0" u="none" strike="noStrike">
                    <a:solidFill>
                      <a:srgbClr val="111111"/>
                    </a:solidFill>
                    <a:effectLst/>
                    <a:latin typeface="KaTeX_Main"/>
                  </a:rPr>
                  <a:t> − </a:t>
                </a:r>
                <a14:m>
                  <m:oMath xmlns:m="http://schemas.openxmlformats.org/officeDocument/2006/math">
                    <m:sSub>
                      <m:sSubPr>
                        <m:ctrlPr>
                          <a:rPr lang="en-CA" b="0" i="1" u="none" strike="noStrike" smtClean="0">
                            <a:solidFill>
                              <a:srgbClr val="111111"/>
                            </a:solidFill>
                            <a:effectLst/>
                            <a:latin typeface="Cambria Math" panose="02040503050406030204" pitchFamily="18" charset="0"/>
                          </a:rPr>
                        </m:ctrlPr>
                      </m:sSubPr>
                      <m:e>
                        <m:r>
                          <a:rPr lang="en-CA" b="0" i="1" u="none" strike="noStrike" smtClean="0">
                            <a:solidFill>
                              <a:srgbClr val="111111"/>
                            </a:solidFill>
                            <a:effectLst/>
                            <a:latin typeface="Cambria Math" panose="02040503050406030204" pitchFamily="18" charset="0"/>
                          </a:rPr>
                          <m:t>𝐶𝑙𝑜𝑠𝑒</m:t>
                        </m:r>
                      </m:e>
                      <m:sub>
                        <m:r>
                          <a:rPr lang="en-CA" b="0" i="1" u="none" strike="noStrike" smtClean="0">
                            <a:solidFill>
                              <a:srgbClr val="111111"/>
                            </a:solidFill>
                            <a:effectLst/>
                            <a:latin typeface="Cambria Math" panose="02040503050406030204" pitchFamily="18" charset="0"/>
                          </a:rPr>
                          <m:t>𝑖</m:t>
                        </m:r>
                        <m:r>
                          <a:rPr lang="en-CA" b="0" i="1" u="none" strike="noStrike" smtClean="0">
                            <a:solidFill>
                              <a:srgbClr val="111111"/>
                            </a:solidFill>
                            <a:effectLst/>
                            <a:latin typeface="Cambria Math" panose="02040503050406030204" pitchFamily="18" charset="0"/>
                          </a:rPr>
                          <m:t>−1</m:t>
                        </m:r>
                      </m:sub>
                    </m:sSub>
                  </m:oMath>
                </a14:m>
                <a:r>
                  <a:rPr lang="en-CA" b="0" i="0" u="none" strike="noStrike">
                    <a:solidFill>
                      <a:srgbClr val="111111"/>
                    </a:solidFill>
                    <a:effectLst/>
                    <a:latin typeface="KaTeX_Main"/>
                  </a:rPr>
                  <a:t>​),Abs(</a:t>
                </a:r>
                <a:r>
                  <a:rPr lang="en-CA" b="0" i="1" u="none" strike="noStrike">
                    <a:solidFill>
                      <a:srgbClr val="111111"/>
                    </a:solidFill>
                    <a:effectLst/>
                    <a:latin typeface="KaTeX_Math"/>
                  </a:rPr>
                  <a:t>Low</a:t>
                </a:r>
                <a:r>
                  <a:rPr lang="en-CA" b="0" i="0" u="none" strike="noStrike">
                    <a:solidFill>
                      <a:srgbClr val="111111"/>
                    </a:solidFill>
                    <a:effectLst/>
                    <a:latin typeface="KaTeX_Main"/>
                  </a:rPr>
                  <a:t> − </a:t>
                </a:r>
                <a14:m>
                  <m:oMath xmlns:m="http://schemas.openxmlformats.org/officeDocument/2006/math">
                    <m:sSub>
                      <m:sSubPr>
                        <m:ctrlPr>
                          <a:rPr lang="en-CA" b="0" i="1" u="none" strike="noStrike" smtClean="0">
                            <a:solidFill>
                              <a:srgbClr val="111111"/>
                            </a:solidFill>
                            <a:effectLst/>
                            <a:latin typeface="Cambria Math" panose="02040503050406030204" pitchFamily="18" charset="0"/>
                          </a:rPr>
                        </m:ctrlPr>
                      </m:sSubPr>
                      <m:e>
                        <m:r>
                          <a:rPr lang="en-CA" b="0" i="1" u="none" strike="noStrike" smtClean="0">
                            <a:solidFill>
                              <a:srgbClr val="111111"/>
                            </a:solidFill>
                            <a:effectLst/>
                            <a:latin typeface="Cambria Math" panose="02040503050406030204" pitchFamily="18" charset="0"/>
                          </a:rPr>
                          <m:t>𝐶𝑙𝑜𝑠𝑒</m:t>
                        </m:r>
                      </m:e>
                      <m:sub>
                        <m:r>
                          <a:rPr lang="en-CA" b="0" i="1" u="none" strike="noStrike" smtClean="0">
                            <a:solidFill>
                              <a:srgbClr val="111111"/>
                            </a:solidFill>
                            <a:effectLst/>
                            <a:latin typeface="Cambria Math" panose="02040503050406030204" pitchFamily="18" charset="0"/>
                          </a:rPr>
                          <m:t>𝑖</m:t>
                        </m:r>
                        <m:r>
                          <a:rPr lang="en-CA" b="0" i="1" u="none" strike="noStrike" smtClean="0">
                            <a:solidFill>
                              <a:srgbClr val="111111"/>
                            </a:solidFill>
                            <a:effectLst/>
                            <a:latin typeface="Cambria Math" panose="02040503050406030204" pitchFamily="18" charset="0"/>
                          </a:rPr>
                          <m:t>−1</m:t>
                        </m:r>
                      </m:sub>
                    </m:sSub>
                  </m:oMath>
                </a14:m>
                <a:r>
                  <a:rPr lang="en-CA" b="0" i="0" u="none" strike="noStrike">
                    <a:solidFill>
                      <a:srgbClr val="111111"/>
                    </a:solidFill>
                    <a:effectLst/>
                    <a:latin typeface="KaTeX_Main"/>
                  </a:rPr>
                  <a:t>​)]</a:t>
                </a:r>
              </a:p>
              <a:p>
                <a:pPr lvl="2"/>
                <a:r>
                  <a:rPr lang="en-CA" b="0" i="1" u="none" strike="noStrike">
                    <a:solidFill>
                      <a:srgbClr val="111111"/>
                    </a:solidFill>
                    <a:effectLst/>
                    <a:latin typeface="KaTeX_Math"/>
                  </a:rPr>
                  <a:t>ATR = </a:t>
                </a:r>
                <a14:m>
                  <m:oMath xmlns:m="http://schemas.openxmlformats.org/officeDocument/2006/math">
                    <m:f>
                      <m:fPr>
                        <m:ctrlPr>
                          <a:rPr lang="en-CA" b="0" i="1" u="none" strike="noStrike" smtClean="0">
                            <a:solidFill>
                              <a:srgbClr val="111111"/>
                            </a:solidFill>
                            <a:effectLst/>
                            <a:latin typeface="Cambria Math" panose="02040503050406030204" pitchFamily="18" charset="0"/>
                          </a:rPr>
                        </m:ctrlPr>
                      </m:fPr>
                      <m:num>
                        <m:r>
                          <a:rPr lang="en-CA" b="0" i="1" u="none" strike="noStrike" smtClean="0">
                            <a:solidFill>
                              <a:srgbClr val="111111"/>
                            </a:solidFill>
                            <a:effectLst/>
                            <a:latin typeface="Cambria Math" panose="02040503050406030204" pitchFamily="18" charset="0"/>
                          </a:rPr>
                          <m:t>1</m:t>
                        </m:r>
                      </m:num>
                      <m:den>
                        <m:r>
                          <a:rPr lang="en-CA" b="0" i="1" u="none" strike="noStrike" smtClean="0">
                            <a:solidFill>
                              <a:srgbClr val="111111"/>
                            </a:solidFill>
                            <a:effectLst/>
                            <a:latin typeface="Cambria Math" panose="02040503050406030204" pitchFamily="18" charset="0"/>
                          </a:rPr>
                          <m:t>30</m:t>
                        </m:r>
                      </m:den>
                    </m:f>
                    <m:nary>
                      <m:naryPr>
                        <m:chr m:val="∑"/>
                        <m:ctrlPr>
                          <a:rPr lang="en-CA" b="0" i="1" u="none" strike="noStrike" smtClean="0">
                            <a:solidFill>
                              <a:srgbClr val="111111"/>
                            </a:solidFill>
                            <a:effectLst/>
                            <a:latin typeface="Cambria Math" panose="02040503050406030204" pitchFamily="18" charset="0"/>
                          </a:rPr>
                        </m:ctrlPr>
                      </m:naryPr>
                      <m:sub>
                        <m:r>
                          <m:rPr>
                            <m:brk m:alnAt="23"/>
                          </m:rPr>
                          <a:rPr lang="en-CA" b="0" i="1" u="none" strike="noStrike" smtClean="0">
                            <a:solidFill>
                              <a:srgbClr val="111111"/>
                            </a:solidFill>
                            <a:effectLst/>
                            <a:latin typeface="Cambria Math" panose="02040503050406030204" pitchFamily="18" charset="0"/>
                          </a:rPr>
                          <m:t>𝑖</m:t>
                        </m:r>
                        <m:r>
                          <a:rPr lang="en-CA" b="0" i="1" u="none" strike="noStrike" smtClean="0">
                            <a:solidFill>
                              <a:srgbClr val="111111"/>
                            </a:solidFill>
                            <a:effectLst/>
                            <a:latin typeface="Cambria Math" panose="02040503050406030204" pitchFamily="18" charset="0"/>
                          </a:rPr>
                          <m:t>=1</m:t>
                        </m:r>
                      </m:sub>
                      <m:sup>
                        <m:r>
                          <a:rPr lang="en-CA" b="0" i="1" u="none" strike="noStrike" smtClean="0">
                            <a:solidFill>
                              <a:srgbClr val="111111"/>
                            </a:solidFill>
                            <a:effectLst/>
                            <a:latin typeface="Cambria Math" panose="02040503050406030204" pitchFamily="18" charset="0"/>
                          </a:rPr>
                          <m:t>30</m:t>
                        </m:r>
                      </m:sup>
                      <m:e>
                        <m:r>
                          <a:rPr lang="en-CA" b="0" i="1" u="none" strike="noStrike" smtClean="0">
                            <a:solidFill>
                              <a:srgbClr val="111111"/>
                            </a:solidFill>
                            <a:effectLst/>
                            <a:latin typeface="Cambria Math" panose="02040503050406030204" pitchFamily="18" charset="0"/>
                          </a:rPr>
                          <m:t>𝑇</m:t>
                        </m:r>
                        <m:sSub>
                          <m:sSubPr>
                            <m:ctrlPr>
                              <a:rPr lang="en-CA" b="0" i="1" u="none" strike="noStrike" smtClean="0">
                                <a:solidFill>
                                  <a:srgbClr val="111111"/>
                                </a:solidFill>
                                <a:effectLst/>
                                <a:latin typeface="Cambria Math" panose="02040503050406030204" pitchFamily="18" charset="0"/>
                              </a:rPr>
                            </m:ctrlPr>
                          </m:sSubPr>
                          <m:e>
                            <m:r>
                              <a:rPr lang="en-CA" b="0" i="1" u="none" strike="noStrike" smtClean="0">
                                <a:solidFill>
                                  <a:srgbClr val="111111"/>
                                </a:solidFill>
                                <a:effectLst/>
                                <a:latin typeface="Cambria Math" panose="02040503050406030204" pitchFamily="18" charset="0"/>
                              </a:rPr>
                              <m:t>𝑅</m:t>
                            </m:r>
                          </m:e>
                          <m:sub>
                            <m:r>
                              <a:rPr lang="en-CA" b="0" i="1" u="none" strike="noStrike" smtClean="0">
                                <a:solidFill>
                                  <a:srgbClr val="111111"/>
                                </a:solidFill>
                                <a:effectLst/>
                                <a:latin typeface="Cambria Math" panose="02040503050406030204" pitchFamily="18" charset="0"/>
                              </a:rPr>
                              <m:t>𝑖</m:t>
                            </m:r>
                          </m:sub>
                        </m:sSub>
                      </m:e>
                    </m:nary>
                  </m:oMath>
                </a14:m>
                <a:endParaRPr lang="en-US"/>
              </a:p>
              <a:p>
                <a:pPr lvl="1"/>
                <a:r>
                  <a:rPr lang="en-US"/>
                  <a:t>Benefit and risk are derived from numerous experiments</a:t>
                </a:r>
              </a:p>
              <a:p>
                <a:pPr lvl="1"/>
                <a:r>
                  <a:rPr lang="en-US"/>
                  <a:t>IC score: LABEL0_y in dataset</a:t>
                </a:r>
              </a:p>
              <a:p>
                <a:pPr lvl="1"/>
                <a:endParaRPr lang="en-US"/>
              </a:p>
            </p:txBody>
          </p:sp>
        </mc:Choice>
        <mc:Fallback>
          <p:sp>
            <p:nvSpPr>
              <p:cNvPr id="3" name="Content Placeholder 2">
                <a:extLst>
                  <a:ext uri="{FF2B5EF4-FFF2-40B4-BE49-F238E27FC236}">
                    <a16:creationId xmlns:a16="http://schemas.microsoft.com/office/drawing/2014/main" id="{309542B8-3509-ED97-BF5B-B9D291BEA882}"/>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798381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F00FD-C1AA-9924-B5A4-E23D6227D8E9}"/>
              </a:ext>
            </a:extLst>
          </p:cNvPr>
          <p:cNvSpPr>
            <a:spLocks noGrp="1"/>
          </p:cNvSpPr>
          <p:nvPr>
            <p:ph type="title"/>
          </p:nvPr>
        </p:nvSpPr>
        <p:spPr/>
        <p:txBody>
          <a:bodyPr/>
          <a:lstStyle/>
          <a:p>
            <a:r>
              <a:rPr lang="en-US"/>
              <a:t>Health rate</a:t>
            </a:r>
          </a:p>
        </p:txBody>
      </p:sp>
      <p:sp>
        <p:nvSpPr>
          <p:cNvPr id="3" name="Content Placeholder 2">
            <a:extLst>
              <a:ext uri="{FF2B5EF4-FFF2-40B4-BE49-F238E27FC236}">
                <a16:creationId xmlns:a16="http://schemas.microsoft.com/office/drawing/2014/main" id="{CD96643B-D408-EA19-5E94-F318C6F43660}"/>
              </a:ext>
            </a:extLst>
          </p:cNvPr>
          <p:cNvSpPr>
            <a:spLocks noGrp="1"/>
          </p:cNvSpPr>
          <p:nvPr>
            <p:ph idx="1"/>
          </p:nvPr>
        </p:nvSpPr>
        <p:spPr/>
        <p:txBody>
          <a:bodyPr/>
          <a:lstStyle/>
          <a:p>
            <a:r>
              <a:rPr lang="en-US"/>
              <a:t>Use health rate to suggest on investment (mentioned in background)</a:t>
            </a:r>
          </a:p>
          <a:p>
            <a:r>
              <a:rPr lang="en-US"/>
              <a:t>How to get health rate?</a:t>
            </a:r>
          </a:p>
          <a:p>
            <a:pPr lvl="1"/>
            <a:r>
              <a:rPr lang="en-US"/>
              <a:t>Two ways:</a:t>
            </a:r>
          </a:p>
          <a:p>
            <a:pPr lvl="2"/>
            <a:r>
              <a:rPr lang="en-US"/>
              <a:t>Health rate1: benefit / risk</a:t>
            </a:r>
          </a:p>
          <a:p>
            <a:pPr lvl="2"/>
            <a:r>
              <a:rPr lang="en-US"/>
              <a:t>Health rate2: IC score (provided in dataset, LABEL0_y)</a:t>
            </a:r>
          </a:p>
        </p:txBody>
      </p:sp>
    </p:spTree>
    <p:extLst>
      <p:ext uri="{BB962C8B-B14F-4D97-AF65-F5344CB8AC3E}">
        <p14:creationId xmlns:p14="http://schemas.microsoft.com/office/powerpoint/2010/main" val="2413821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FC5F0-D817-5BE0-14BB-56999C398B34}"/>
              </a:ext>
            </a:extLst>
          </p:cNvPr>
          <p:cNvSpPr>
            <a:spLocks noGrp="1"/>
          </p:cNvSpPr>
          <p:nvPr>
            <p:ph type="title"/>
          </p:nvPr>
        </p:nvSpPr>
        <p:spPr/>
        <p:txBody>
          <a:bodyPr/>
          <a:lstStyle/>
          <a:p>
            <a:r>
              <a:rPr lang="en-US"/>
              <a:t>Model</a:t>
            </a:r>
          </a:p>
        </p:txBody>
      </p:sp>
      <p:sp>
        <p:nvSpPr>
          <p:cNvPr id="3" name="Content Placeholder 2">
            <a:extLst>
              <a:ext uri="{FF2B5EF4-FFF2-40B4-BE49-F238E27FC236}">
                <a16:creationId xmlns:a16="http://schemas.microsoft.com/office/drawing/2014/main" id="{5A960327-7E86-ED06-99DA-B2ED926DBEE0}"/>
              </a:ext>
            </a:extLst>
          </p:cNvPr>
          <p:cNvSpPr>
            <a:spLocks noGrp="1"/>
          </p:cNvSpPr>
          <p:nvPr>
            <p:ph idx="1"/>
          </p:nvPr>
        </p:nvSpPr>
        <p:spPr/>
        <p:txBody>
          <a:bodyPr>
            <a:normAutofit lnSpcReduction="10000"/>
          </a:bodyPr>
          <a:lstStyle/>
          <a:p>
            <a:r>
              <a:rPr lang="en-US"/>
              <a:t>Compared </a:t>
            </a:r>
            <a:r>
              <a:rPr lang="en-US" err="1"/>
              <a:t>LightGBM</a:t>
            </a:r>
            <a:r>
              <a:rPr lang="en-US"/>
              <a:t> and  LSTM, two models provided by </a:t>
            </a:r>
            <a:r>
              <a:rPr lang="en-US" err="1"/>
              <a:t>Qlib</a:t>
            </a:r>
            <a:r>
              <a:rPr lang="en-US"/>
              <a:t> library</a:t>
            </a:r>
          </a:p>
          <a:p>
            <a:r>
              <a:rPr lang="en-US"/>
              <a:t>Finally selected LSTM, because its structure is easy to update</a:t>
            </a:r>
          </a:p>
          <a:p>
            <a:pPr lvl="1"/>
            <a:r>
              <a:rPr lang="en-US"/>
              <a:t>Use 30-day data to predict the target in 31</a:t>
            </a:r>
            <a:r>
              <a:rPr lang="en-US" baseline="30000"/>
              <a:t>st</a:t>
            </a:r>
            <a:r>
              <a:rPr lang="en-US"/>
              <a:t> day (a time-series data)</a:t>
            </a:r>
          </a:p>
          <a:p>
            <a:pPr lvl="1"/>
            <a:r>
              <a:rPr lang="en-US"/>
              <a:t>LSTM model is good at working with time series data</a:t>
            </a:r>
          </a:p>
          <a:p>
            <a:pPr lvl="1"/>
            <a:r>
              <a:rPr lang="en-US"/>
              <a:t>Self-implemented data loader to achieve this</a:t>
            </a:r>
          </a:p>
          <a:p>
            <a:r>
              <a:rPr lang="en-US"/>
              <a:t>What to predict?</a:t>
            </a:r>
          </a:p>
          <a:p>
            <a:pPr lvl="1"/>
            <a:r>
              <a:rPr lang="en-US"/>
              <a:t>Health rate1: </a:t>
            </a:r>
          </a:p>
          <a:p>
            <a:pPr lvl="2"/>
            <a:r>
              <a:rPr lang="en-US"/>
              <a:t>train two LSTM models, one predict benefit, another predict risk</a:t>
            </a:r>
          </a:p>
          <a:p>
            <a:pPr lvl="2"/>
            <a:r>
              <a:rPr lang="en-US"/>
              <a:t>Benefit / risk to derive health rate</a:t>
            </a:r>
          </a:p>
          <a:p>
            <a:pPr lvl="1"/>
            <a:r>
              <a:rPr lang="en-US"/>
              <a:t>Health rate2:</a:t>
            </a:r>
          </a:p>
          <a:p>
            <a:pPr lvl="2"/>
            <a:r>
              <a:rPr lang="en-US"/>
              <a:t>Train one LSTM to predict the health rate directly, because the y label is provided in the dataset</a:t>
            </a:r>
          </a:p>
          <a:p>
            <a:pPr lvl="1"/>
            <a:endParaRPr lang="en-US"/>
          </a:p>
        </p:txBody>
      </p:sp>
    </p:spTree>
    <p:extLst>
      <p:ext uri="{BB962C8B-B14F-4D97-AF65-F5344CB8AC3E}">
        <p14:creationId xmlns:p14="http://schemas.microsoft.com/office/powerpoint/2010/main" val="3992341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845A0EE-C4C8-4AE1-B3C6-1261368AC0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305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F28F931A-445B-D930-C676-FB6F9135C478}"/>
              </a:ext>
            </a:extLst>
          </p:cNvPr>
          <p:cNvPicPr>
            <a:picLocks noChangeAspect="1"/>
          </p:cNvPicPr>
          <p:nvPr/>
        </p:nvPicPr>
        <p:blipFill>
          <a:blip r:embed="rId2"/>
          <a:stretch>
            <a:fillRect/>
          </a:stretch>
        </p:blipFill>
        <p:spPr>
          <a:xfrm>
            <a:off x="6232525" y="639763"/>
            <a:ext cx="5184775" cy="2420938"/>
          </a:xfrm>
          <a:prstGeom prst="rect">
            <a:avLst/>
          </a:prstGeom>
        </p:spPr>
      </p:pic>
      <p:pic>
        <p:nvPicPr>
          <p:cNvPr id="6" name="Content Placeholder 5">
            <a:extLst>
              <a:ext uri="{FF2B5EF4-FFF2-40B4-BE49-F238E27FC236}">
                <a16:creationId xmlns:a16="http://schemas.microsoft.com/office/drawing/2014/main" id="{9693EDF3-8E95-4D9D-901A-E74E05FA3115}"/>
              </a:ext>
            </a:extLst>
          </p:cNvPr>
          <p:cNvPicPr>
            <a:picLocks noGrp="1" noChangeAspect="1"/>
          </p:cNvPicPr>
          <p:nvPr>
            <p:ph idx="1"/>
          </p:nvPr>
        </p:nvPicPr>
        <p:blipFill>
          <a:blip r:embed="rId3"/>
          <a:stretch>
            <a:fillRect/>
          </a:stretch>
        </p:blipFill>
        <p:spPr>
          <a:xfrm>
            <a:off x="6232525" y="3128963"/>
            <a:ext cx="5184775" cy="3089275"/>
          </a:xfrm>
          <a:prstGeom prst="rect">
            <a:avLst/>
          </a:prstGeom>
        </p:spPr>
      </p:pic>
      <p:sp>
        <p:nvSpPr>
          <p:cNvPr id="2" name="Title 1">
            <a:extLst>
              <a:ext uri="{FF2B5EF4-FFF2-40B4-BE49-F238E27FC236}">
                <a16:creationId xmlns:a16="http://schemas.microsoft.com/office/drawing/2014/main" id="{0AD4D7E8-30B8-C46C-6C74-DA6DA05A85DA}"/>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kern="1200">
                <a:solidFill>
                  <a:srgbClr val="FFFFFF"/>
                </a:solidFill>
                <a:latin typeface="+mj-lt"/>
                <a:ea typeface="+mj-ea"/>
                <a:cs typeface="+mj-cs"/>
              </a:rPr>
              <a:t>Model</a:t>
            </a:r>
          </a:p>
        </p:txBody>
      </p:sp>
    </p:spTree>
    <p:extLst>
      <p:ext uri="{BB962C8B-B14F-4D97-AF65-F5344CB8AC3E}">
        <p14:creationId xmlns:p14="http://schemas.microsoft.com/office/powerpoint/2010/main" val="1559128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3128E-16DD-3AAF-B865-6360B4941769}"/>
              </a:ext>
            </a:extLst>
          </p:cNvPr>
          <p:cNvSpPr>
            <a:spLocks noGrp="1"/>
          </p:cNvSpPr>
          <p:nvPr>
            <p:ph type="title"/>
          </p:nvPr>
        </p:nvSpPr>
        <p:spPr/>
        <p:txBody>
          <a:bodyPr/>
          <a:lstStyle/>
          <a:p>
            <a:r>
              <a:rPr lang="en-US"/>
              <a:t>Model implementation</a:t>
            </a:r>
          </a:p>
        </p:txBody>
      </p:sp>
      <p:graphicFrame>
        <p:nvGraphicFramePr>
          <p:cNvPr id="4" name="Content Placeholder 3">
            <a:extLst>
              <a:ext uri="{FF2B5EF4-FFF2-40B4-BE49-F238E27FC236}">
                <a16:creationId xmlns:a16="http://schemas.microsoft.com/office/drawing/2014/main" id="{5D6E49BB-2D9F-487E-434C-2CC1F1528103}"/>
              </a:ext>
            </a:extLst>
          </p:cNvPr>
          <p:cNvGraphicFramePr>
            <a:graphicFrameLocks noGrp="1"/>
          </p:cNvGraphicFramePr>
          <p:nvPr>
            <p:ph idx="1"/>
            <p:extLst>
              <p:ext uri="{D42A27DB-BD31-4B8C-83A1-F6EECF244321}">
                <p14:modId xmlns:p14="http://schemas.microsoft.com/office/powerpoint/2010/main" val="1538876542"/>
              </p:ext>
            </p:extLst>
          </p:nvPr>
        </p:nvGraphicFramePr>
        <p:xfrm>
          <a:off x="838200" y="1825626"/>
          <a:ext cx="10515600" cy="1726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F853F093-E349-CEE1-3F74-1F9BE099ECB5}"/>
              </a:ext>
            </a:extLst>
          </p:cNvPr>
          <p:cNvPicPr>
            <a:picLocks noChangeAspect="1"/>
          </p:cNvPicPr>
          <p:nvPr/>
        </p:nvPicPr>
        <p:blipFill>
          <a:blip r:embed="rId7"/>
          <a:stretch>
            <a:fillRect/>
          </a:stretch>
        </p:blipFill>
        <p:spPr>
          <a:xfrm>
            <a:off x="0" y="3436535"/>
            <a:ext cx="2851016" cy="2121686"/>
          </a:xfrm>
          <a:prstGeom prst="rect">
            <a:avLst/>
          </a:prstGeom>
        </p:spPr>
      </p:pic>
      <p:pic>
        <p:nvPicPr>
          <p:cNvPr id="7" name="Picture 6">
            <a:extLst>
              <a:ext uri="{FF2B5EF4-FFF2-40B4-BE49-F238E27FC236}">
                <a16:creationId xmlns:a16="http://schemas.microsoft.com/office/drawing/2014/main" id="{DCE9EB59-CECC-2307-039C-E76988CE62E4}"/>
              </a:ext>
            </a:extLst>
          </p:cNvPr>
          <p:cNvPicPr>
            <a:picLocks noChangeAspect="1"/>
          </p:cNvPicPr>
          <p:nvPr/>
        </p:nvPicPr>
        <p:blipFill>
          <a:blip r:embed="rId8"/>
          <a:stretch>
            <a:fillRect/>
          </a:stretch>
        </p:blipFill>
        <p:spPr>
          <a:xfrm>
            <a:off x="2983523" y="3451605"/>
            <a:ext cx="4502499" cy="2106616"/>
          </a:xfrm>
          <a:prstGeom prst="rect">
            <a:avLst/>
          </a:prstGeom>
        </p:spPr>
      </p:pic>
      <p:pic>
        <p:nvPicPr>
          <p:cNvPr id="8" name="Picture 7">
            <a:extLst>
              <a:ext uri="{FF2B5EF4-FFF2-40B4-BE49-F238E27FC236}">
                <a16:creationId xmlns:a16="http://schemas.microsoft.com/office/drawing/2014/main" id="{CF72A472-81C9-6F7F-0A0C-24A2CD9FE639}"/>
              </a:ext>
            </a:extLst>
          </p:cNvPr>
          <p:cNvPicPr>
            <a:picLocks noChangeAspect="1"/>
          </p:cNvPicPr>
          <p:nvPr/>
        </p:nvPicPr>
        <p:blipFill>
          <a:blip r:embed="rId9"/>
          <a:stretch>
            <a:fillRect/>
          </a:stretch>
        </p:blipFill>
        <p:spPr>
          <a:xfrm>
            <a:off x="7754815" y="3451605"/>
            <a:ext cx="4222820" cy="583642"/>
          </a:xfrm>
          <a:prstGeom prst="rect">
            <a:avLst/>
          </a:prstGeom>
        </p:spPr>
      </p:pic>
      <p:pic>
        <p:nvPicPr>
          <p:cNvPr id="9" name="Picture 8">
            <a:extLst>
              <a:ext uri="{FF2B5EF4-FFF2-40B4-BE49-F238E27FC236}">
                <a16:creationId xmlns:a16="http://schemas.microsoft.com/office/drawing/2014/main" id="{0D293785-00D5-77BC-17BA-86578945AEE4}"/>
              </a:ext>
            </a:extLst>
          </p:cNvPr>
          <p:cNvPicPr>
            <a:picLocks noChangeAspect="1"/>
          </p:cNvPicPr>
          <p:nvPr/>
        </p:nvPicPr>
        <p:blipFill>
          <a:blip r:embed="rId10"/>
          <a:stretch>
            <a:fillRect/>
          </a:stretch>
        </p:blipFill>
        <p:spPr>
          <a:xfrm>
            <a:off x="7754815" y="4411425"/>
            <a:ext cx="4222820" cy="559386"/>
          </a:xfrm>
          <a:prstGeom prst="rect">
            <a:avLst/>
          </a:prstGeom>
        </p:spPr>
      </p:pic>
    </p:spTree>
    <p:extLst>
      <p:ext uri="{BB962C8B-B14F-4D97-AF65-F5344CB8AC3E}">
        <p14:creationId xmlns:p14="http://schemas.microsoft.com/office/powerpoint/2010/main" val="3455348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0A1901-59A1-0244-E932-12B824714E91}"/>
              </a:ext>
            </a:extLst>
          </p:cNvPr>
          <p:cNvSpPr>
            <a:spLocks noGrp="1"/>
          </p:cNvSpPr>
          <p:nvPr>
            <p:ph idx="1"/>
          </p:nvPr>
        </p:nvSpPr>
        <p:spPr>
          <a:xfrm>
            <a:off x="838200" y="2498271"/>
            <a:ext cx="10515600" cy="3678692"/>
          </a:xfrm>
        </p:spPr>
        <p:txBody>
          <a:bodyPr/>
          <a:lstStyle/>
          <a:p>
            <a:r>
              <a:rPr lang="en-US"/>
              <a:t>What’s the background?</a:t>
            </a:r>
          </a:p>
          <a:p>
            <a:r>
              <a:rPr lang="en-US"/>
              <a:t>What’s the dataset?</a:t>
            </a:r>
          </a:p>
          <a:p>
            <a:r>
              <a:rPr lang="en-US"/>
              <a:t>What’s the model and performance?</a:t>
            </a:r>
          </a:p>
        </p:txBody>
      </p:sp>
    </p:spTree>
    <p:extLst>
      <p:ext uri="{BB962C8B-B14F-4D97-AF65-F5344CB8AC3E}">
        <p14:creationId xmlns:p14="http://schemas.microsoft.com/office/powerpoint/2010/main" val="1047865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3C14A-1B5F-C12F-BB89-D549CFA98A01}"/>
              </a:ext>
            </a:extLst>
          </p:cNvPr>
          <p:cNvSpPr>
            <a:spLocks noGrp="1"/>
          </p:cNvSpPr>
          <p:nvPr>
            <p:ph type="title"/>
          </p:nvPr>
        </p:nvSpPr>
        <p:spPr/>
        <p:txBody>
          <a:bodyPr/>
          <a:lstStyle/>
          <a:p>
            <a:r>
              <a:rPr lang="en-US"/>
              <a:t>Model parameters</a:t>
            </a:r>
          </a:p>
        </p:txBody>
      </p:sp>
      <p:sp>
        <p:nvSpPr>
          <p:cNvPr id="3" name="Content Placeholder 2">
            <a:extLst>
              <a:ext uri="{FF2B5EF4-FFF2-40B4-BE49-F238E27FC236}">
                <a16:creationId xmlns:a16="http://schemas.microsoft.com/office/drawing/2014/main" id="{72CB646E-A832-1419-8304-927022F4477E}"/>
              </a:ext>
            </a:extLst>
          </p:cNvPr>
          <p:cNvSpPr>
            <a:spLocks noGrp="1"/>
          </p:cNvSpPr>
          <p:nvPr>
            <p:ph idx="1"/>
          </p:nvPr>
        </p:nvSpPr>
        <p:spPr/>
        <p:txBody>
          <a:bodyPr/>
          <a:lstStyle/>
          <a:p>
            <a:r>
              <a:rPr lang="en-US" err="1"/>
              <a:t>Sequence_length</a:t>
            </a:r>
            <a:r>
              <a:rPr lang="en-US"/>
              <a:t> (default 30): number of data rows take to train and predict</a:t>
            </a:r>
          </a:p>
          <a:p>
            <a:r>
              <a:rPr lang="en-US" err="1"/>
              <a:t>hidden_units</a:t>
            </a:r>
            <a:r>
              <a:rPr lang="en-US"/>
              <a:t>: 20</a:t>
            </a:r>
          </a:p>
          <a:p>
            <a:r>
              <a:rPr lang="en-US" err="1"/>
              <a:t>num_layers</a:t>
            </a:r>
            <a:r>
              <a:rPr lang="en-US"/>
              <a:t>: 2</a:t>
            </a:r>
          </a:p>
          <a:p>
            <a:r>
              <a:rPr lang="en-US" err="1"/>
              <a:t>batch_size</a:t>
            </a:r>
            <a:r>
              <a:rPr lang="en-US"/>
              <a:t>: 5</a:t>
            </a:r>
          </a:p>
          <a:p>
            <a:r>
              <a:rPr lang="en-US"/>
              <a:t>Learning rate: 1e-5</a:t>
            </a:r>
          </a:p>
          <a:p>
            <a:r>
              <a:rPr lang="en-US"/>
              <a:t>Training with data from 2008/01/01 to 2016/12/30</a:t>
            </a:r>
          </a:p>
          <a:p>
            <a:endParaRPr lang="en-US"/>
          </a:p>
        </p:txBody>
      </p:sp>
    </p:spTree>
    <p:extLst>
      <p:ext uri="{BB962C8B-B14F-4D97-AF65-F5344CB8AC3E}">
        <p14:creationId xmlns:p14="http://schemas.microsoft.com/office/powerpoint/2010/main" val="2704563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114308-00A5-253F-9078-F8FEFD392C3F}"/>
              </a:ext>
            </a:extLst>
          </p:cNvPr>
          <p:cNvSpPr>
            <a:spLocks noGrp="1"/>
          </p:cNvSpPr>
          <p:nvPr>
            <p:ph type="title"/>
          </p:nvPr>
        </p:nvSpPr>
        <p:spPr>
          <a:xfrm>
            <a:off x="838200" y="557189"/>
            <a:ext cx="10515600" cy="2057043"/>
          </a:xfrm>
        </p:spPr>
        <p:txBody>
          <a:bodyPr vert="horz" lIns="91440" tIns="45720" rIns="91440" bIns="45720" rtlCol="0" anchor="ctr">
            <a:normAutofit/>
          </a:bodyPr>
          <a:lstStyle/>
          <a:p>
            <a:r>
              <a:rPr lang="en-US" sz="5200" kern="1200">
                <a:solidFill>
                  <a:schemeClr val="tx1"/>
                </a:solidFill>
                <a:latin typeface="+mj-lt"/>
                <a:ea typeface="+mj-ea"/>
                <a:cs typeface="+mj-cs"/>
              </a:rPr>
              <a:t>Model training process</a:t>
            </a:r>
          </a:p>
        </p:txBody>
      </p:sp>
      <p:pic>
        <p:nvPicPr>
          <p:cNvPr id="3074" name="Picture 2">
            <a:extLst>
              <a:ext uri="{FF2B5EF4-FFF2-40B4-BE49-F238E27FC236}">
                <a16:creationId xmlns:a16="http://schemas.microsoft.com/office/drawing/2014/main" id="{8C4E557E-0459-A130-FE3E-CB734ED1DC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4099" y="3119302"/>
            <a:ext cx="3797536" cy="28481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BA3A6B4-F4D1-3F00-D150-8F7AABAA27D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83271" y="3031047"/>
            <a:ext cx="3797536" cy="284815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008790C-736A-B557-C71B-0ECE615E304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185735" y="3119302"/>
            <a:ext cx="3797536" cy="28481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84F7EA9-28E7-251D-A6AF-F135B4FE93F1}"/>
              </a:ext>
            </a:extLst>
          </p:cNvPr>
          <p:cNvSpPr txBox="1"/>
          <p:nvPr/>
        </p:nvSpPr>
        <p:spPr>
          <a:xfrm>
            <a:off x="283221" y="2482557"/>
            <a:ext cx="3902514" cy="646331"/>
          </a:xfrm>
          <a:prstGeom prst="rect">
            <a:avLst/>
          </a:prstGeom>
          <a:noFill/>
        </p:spPr>
        <p:txBody>
          <a:bodyPr wrap="square" rtlCol="0">
            <a:spAutoFit/>
          </a:bodyPr>
          <a:lstStyle/>
          <a:p>
            <a:pPr algn="ctr"/>
            <a:r>
              <a:rPr lang="en-US"/>
              <a:t>IC score model training process</a:t>
            </a:r>
          </a:p>
          <a:p>
            <a:pPr algn="ctr"/>
            <a:r>
              <a:rPr lang="en-US"/>
              <a:t>(health rate 1)</a:t>
            </a:r>
          </a:p>
        </p:txBody>
      </p:sp>
      <p:sp>
        <p:nvSpPr>
          <p:cNvPr id="6" name="TextBox 5">
            <a:extLst>
              <a:ext uri="{FF2B5EF4-FFF2-40B4-BE49-F238E27FC236}">
                <a16:creationId xmlns:a16="http://schemas.microsoft.com/office/drawing/2014/main" id="{FD1F9E7F-95E3-56E3-AD33-F4B94BEAF267}"/>
              </a:ext>
            </a:extLst>
          </p:cNvPr>
          <p:cNvSpPr txBox="1"/>
          <p:nvPr/>
        </p:nvSpPr>
        <p:spPr>
          <a:xfrm>
            <a:off x="4627753" y="2661715"/>
            <a:ext cx="3059681" cy="369332"/>
          </a:xfrm>
          <a:prstGeom prst="rect">
            <a:avLst/>
          </a:prstGeom>
          <a:noFill/>
        </p:spPr>
        <p:txBody>
          <a:bodyPr wrap="square">
            <a:spAutoFit/>
          </a:bodyPr>
          <a:lstStyle/>
          <a:p>
            <a:r>
              <a:rPr lang="en-US"/>
              <a:t>Benefit model training process</a:t>
            </a:r>
          </a:p>
        </p:txBody>
      </p:sp>
      <p:sp>
        <p:nvSpPr>
          <p:cNvPr id="8" name="TextBox 7">
            <a:extLst>
              <a:ext uri="{FF2B5EF4-FFF2-40B4-BE49-F238E27FC236}">
                <a16:creationId xmlns:a16="http://schemas.microsoft.com/office/drawing/2014/main" id="{E949E81B-48E0-581A-EF81-14EF57D204BF}"/>
              </a:ext>
            </a:extLst>
          </p:cNvPr>
          <p:cNvSpPr txBox="1"/>
          <p:nvPr/>
        </p:nvSpPr>
        <p:spPr>
          <a:xfrm>
            <a:off x="8499726" y="2637973"/>
            <a:ext cx="2764626" cy="369332"/>
          </a:xfrm>
          <a:prstGeom prst="rect">
            <a:avLst/>
          </a:prstGeom>
          <a:noFill/>
        </p:spPr>
        <p:txBody>
          <a:bodyPr wrap="square">
            <a:spAutoFit/>
          </a:bodyPr>
          <a:lstStyle/>
          <a:p>
            <a:r>
              <a:rPr lang="en-US"/>
              <a:t>Risk model training process</a:t>
            </a:r>
          </a:p>
        </p:txBody>
      </p:sp>
      <p:sp>
        <p:nvSpPr>
          <p:cNvPr id="9" name="TextBox 8">
            <a:extLst>
              <a:ext uri="{FF2B5EF4-FFF2-40B4-BE49-F238E27FC236}">
                <a16:creationId xmlns:a16="http://schemas.microsoft.com/office/drawing/2014/main" id="{98F0B64C-C673-AC44-55B8-064D50DD6A8C}"/>
              </a:ext>
            </a:extLst>
          </p:cNvPr>
          <p:cNvSpPr txBox="1"/>
          <p:nvPr/>
        </p:nvSpPr>
        <p:spPr>
          <a:xfrm>
            <a:off x="5518768" y="6077119"/>
            <a:ext cx="5413572" cy="369332"/>
          </a:xfrm>
          <a:prstGeom prst="rect">
            <a:avLst/>
          </a:prstGeom>
          <a:noFill/>
        </p:spPr>
        <p:txBody>
          <a:bodyPr wrap="square" rtlCol="0">
            <a:spAutoFit/>
          </a:bodyPr>
          <a:lstStyle/>
          <a:p>
            <a:pPr algn="ctr"/>
            <a:r>
              <a:rPr lang="en-US"/>
              <a:t>health rate 2 = benefit / risk</a:t>
            </a:r>
          </a:p>
        </p:txBody>
      </p:sp>
    </p:spTree>
    <p:extLst>
      <p:ext uri="{BB962C8B-B14F-4D97-AF65-F5344CB8AC3E}">
        <p14:creationId xmlns:p14="http://schemas.microsoft.com/office/powerpoint/2010/main" val="3718664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000FAE-2478-CD36-0AF3-2029BD55A311}"/>
              </a:ext>
            </a:extLst>
          </p:cNvPr>
          <p:cNvSpPr>
            <a:spLocks noGrp="1"/>
          </p:cNvSpPr>
          <p:nvPr>
            <p:ph type="title"/>
          </p:nvPr>
        </p:nvSpPr>
        <p:spPr>
          <a:xfrm>
            <a:off x="841248" y="510047"/>
            <a:ext cx="3300984" cy="1645920"/>
          </a:xfrm>
        </p:spPr>
        <p:txBody>
          <a:bodyPr>
            <a:normAutofit/>
          </a:bodyPr>
          <a:lstStyle/>
          <a:p>
            <a:r>
              <a:rPr lang="en-US" sz="2800"/>
              <a:t>Performance (health rate 1)</a:t>
            </a:r>
          </a:p>
        </p:txBody>
      </p:sp>
      <p:sp>
        <p:nvSpPr>
          <p:cNvPr id="15" name="Rectangle 14">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8E45CF7-9330-E03C-010D-167FECC3A960}"/>
              </a:ext>
            </a:extLst>
          </p:cNvPr>
          <p:cNvSpPr>
            <a:spLocks noGrp="1"/>
          </p:cNvSpPr>
          <p:nvPr>
            <p:ph idx="1"/>
          </p:nvPr>
        </p:nvSpPr>
        <p:spPr>
          <a:xfrm>
            <a:off x="4581144" y="510047"/>
            <a:ext cx="6858000" cy="1645920"/>
          </a:xfrm>
        </p:spPr>
        <p:txBody>
          <a:bodyPr anchor="ctr">
            <a:normAutofit/>
          </a:bodyPr>
          <a:lstStyle/>
          <a:p>
            <a:r>
              <a:rPr lang="en-US" sz="1800"/>
              <a:t>Tested on benchmark (SH000300) and other stocks</a:t>
            </a:r>
          </a:p>
          <a:p>
            <a:pPr marL="0" indent="0">
              <a:buNone/>
            </a:pPr>
            <a:endParaRPr lang="en-US" sz="1800"/>
          </a:p>
        </p:txBody>
      </p:sp>
      <p:pic>
        <p:nvPicPr>
          <p:cNvPr id="5" name="Picture 4" descr="Chart&#10;&#10;Description automatically generated">
            <a:extLst>
              <a:ext uri="{FF2B5EF4-FFF2-40B4-BE49-F238E27FC236}">
                <a16:creationId xmlns:a16="http://schemas.microsoft.com/office/drawing/2014/main" id="{C3BF4A48-A196-BE3A-2B16-1BFCB0FC2293}"/>
              </a:ext>
            </a:extLst>
          </p:cNvPr>
          <p:cNvPicPr>
            <a:picLocks noChangeAspect="1"/>
          </p:cNvPicPr>
          <p:nvPr/>
        </p:nvPicPr>
        <p:blipFill>
          <a:blip r:embed="rId2"/>
          <a:stretch>
            <a:fillRect/>
          </a:stretch>
        </p:blipFill>
        <p:spPr>
          <a:xfrm>
            <a:off x="1094446" y="2606462"/>
            <a:ext cx="2511124" cy="3639312"/>
          </a:xfrm>
          <a:prstGeom prst="rect">
            <a:avLst/>
          </a:prstGeom>
        </p:spPr>
      </p:pic>
      <p:pic>
        <p:nvPicPr>
          <p:cNvPr id="6" name="Picture 5" descr="Chart&#10;&#10;Description automatically generated">
            <a:extLst>
              <a:ext uri="{FF2B5EF4-FFF2-40B4-BE49-F238E27FC236}">
                <a16:creationId xmlns:a16="http://schemas.microsoft.com/office/drawing/2014/main" id="{CE7C9810-D110-CA69-6B12-A5104BD91CE2}"/>
              </a:ext>
            </a:extLst>
          </p:cNvPr>
          <p:cNvPicPr>
            <a:picLocks noChangeAspect="1"/>
          </p:cNvPicPr>
          <p:nvPr/>
        </p:nvPicPr>
        <p:blipFill>
          <a:blip r:embed="rId3"/>
          <a:stretch>
            <a:fillRect/>
          </a:stretch>
        </p:blipFill>
        <p:spPr>
          <a:xfrm>
            <a:off x="4875162" y="2606462"/>
            <a:ext cx="2529321" cy="3639312"/>
          </a:xfrm>
          <a:prstGeom prst="rect">
            <a:avLst/>
          </a:prstGeom>
        </p:spPr>
      </p:pic>
      <p:pic>
        <p:nvPicPr>
          <p:cNvPr id="4" name="Picture 3" descr="Chart&#10;&#10;Description automatically generated">
            <a:extLst>
              <a:ext uri="{FF2B5EF4-FFF2-40B4-BE49-F238E27FC236}">
                <a16:creationId xmlns:a16="http://schemas.microsoft.com/office/drawing/2014/main" id="{070BC8A2-0AD5-5648-96D6-54E8E7189F8B}"/>
              </a:ext>
            </a:extLst>
          </p:cNvPr>
          <p:cNvPicPr>
            <a:picLocks noChangeAspect="1"/>
          </p:cNvPicPr>
          <p:nvPr/>
        </p:nvPicPr>
        <p:blipFill>
          <a:blip r:embed="rId4"/>
          <a:stretch>
            <a:fillRect/>
          </a:stretch>
        </p:blipFill>
        <p:spPr>
          <a:xfrm>
            <a:off x="8542151" y="2606462"/>
            <a:ext cx="2774975" cy="3639312"/>
          </a:xfrm>
          <a:prstGeom prst="rect">
            <a:avLst/>
          </a:prstGeom>
        </p:spPr>
      </p:pic>
    </p:spTree>
    <p:extLst>
      <p:ext uri="{BB962C8B-B14F-4D97-AF65-F5344CB8AC3E}">
        <p14:creationId xmlns:p14="http://schemas.microsoft.com/office/powerpoint/2010/main" val="2008805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0D6221-D97E-AAE3-222E-2EEDBBB55625}"/>
              </a:ext>
            </a:extLst>
          </p:cNvPr>
          <p:cNvSpPr>
            <a:spLocks noGrp="1"/>
          </p:cNvSpPr>
          <p:nvPr>
            <p:ph type="title"/>
          </p:nvPr>
        </p:nvSpPr>
        <p:spPr>
          <a:xfrm>
            <a:off x="841248" y="510047"/>
            <a:ext cx="3300984" cy="1645920"/>
          </a:xfrm>
        </p:spPr>
        <p:txBody>
          <a:bodyPr>
            <a:normAutofit/>
          </a:bodyPr>
          <a:lstStyle/>
          <a:p>
            <a:r>
              <a:rPr lang="en-US" sz="2800"/>
              <a:t>Performance (health rate 2)</a:t>
            </a:r>
          </a:p>
        </p:txBody>
      </p:sp>
      <p:sp>
        <p:nvSpPr>
          <p:cNvPr id="15" name="Rectangle 14">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7D9EAEB-811B-9F6F-F537-76E0EA76B51D}"/>
              </a:ext>
            </a:extLst>
          </p:cNvPr>
          <p:cNvSpPr>
            <a:spLocks noGrp="1"/>
          </p:cNvSpPr>
          <p:nvPr>
            <p:ph idx="1"/>
          </p:nvPr>
        </p:nvSpPr>
        <p:spPr>
          <a:xfrm>
            <a:off x="4581144" y="510047"/>
            <a:ext cx="6858000" cy="1645920"/>
          </a:xfrm>
        </p:spPr>
        <p:txBody>
          <a:bodyPr anchor="ctr">
            <a:normAutofit/>
          </a:bodyPr>
          <a:lstStyle/>
          <a:p>
            <a:r>
              <a:rPr lang="en-US" sz="1800"/>
              <a:t>Tested on benchmark (SH000300) and other stocks</a:t>
            </a:r>
          </a:p>
          <a:p>
            <a:pPr marL="0" indent="0">
              <a:buNone/>
            </a:pPr>
            <a:endParaRPr lang="en-US" sz="1800"/>
          </a:p>
        </p:txBody>
      </p:sp>
      <p:pic>
        <p:nvPicPr>
          <p:cNvPr id="6" name="Picture 5" descr="Chart&#10;&#10;Description automatically generated">
            <a:extLst>
              <a:ext uri="{FF2B5EF4-FFF2-40B4-BE49-F238E27FC236}">
                <a16:creationId xmlns:a16="http://schemas.microsoft.com/office/drawing/2014/main" id="{760CED73-1D21-A796-1E14-4EFFFC70F1CA}"/>
              </a:ext>
            </a:extLst>
          </p:cNvPr>
          <p:cNvPicPr>
            <a:picLocks noChangeAspect="1"/>
          </p:cNvPicPr>
          <p:nvPr/>
        </p:nvPicPr>
        <p:blipFill>
          <a:blip r:embed="rId2"/>
          <a:stretch>
            <a:fillRect/>
          </a:stretch>
        </p:blipFill>
        <p:spPr>
          <a:xfrm>
            <a:off x="1112642" y="2606462"/>
            <a:ext cx="2474732" cy="3639312"/>
          </a:xfrm>
          <a:prstGeom prst="rect">
            <a:avLst/>
          </a:prstGeom>
        </p:spPr>
      </p:pic>
      <p:pic>
        <p:nvPicPr>
          <p:cNvPr id="5" name="Picture 4" descr="Chart&#10;&#10;Description automatically generated">
            <a:extLst>
              <a:ext uri="{FF2B5EF4-FFF2-40B4-BE49-F238E27FC236}">
                <a16:creationId xmlns:a16="http://schemas.microsoft.com/office/drawing/2014/main" id="{68CA5C58-AF66-1849-A3B0-18BF8A03DC79}"/>
              </a:ext>
            </a:extLst>
          </p:cNvPr>
          <p:cNvPicPr>
            <a:picLocks noChangeAspect="1"/>
          </p:cNvPicPr>
          <p:nvPr/>
        </p:nvPicPr>
        <p:blipFill>
          <a:blip r:embed="rId3"/>
          <a:stretch>
            <a:fillRect/>
          </a:stretch>
        </p:blipFill>
        <p:spPr>
          <a:xfrm>
            <a:off x="4879712" y="2606462"/>
            <a:ext cx="2520222" cy="3639312"/>
          </a:xfrm>
          <a:prstGeom prst="rect">
            <a:avLst/>
          </a:prstGeom>
        </p:spPr>
      </p:pic>
      <p:pic>
        <p:nvPicPr>
          <p:cNvPr id="4" name="Picture 3" descr="Chart&#10;&#10;Description automatically generated">
            <a:extLst>
              <a:ext uri="{FF2B5EF4-FFF2-40B4-BE49-F238E27FC236}">
                <a16:creationId xmlns:a16="http://schemas.microsoft.com/office/drawing/2014/main" id="{04617A43-A133-05D4-8749-FFEDFA74CA96}"/>
              </a:ext>
            </a:extLst>
          </p:cNvPr>
          <p:cNvPicPr>
            <a:picLocks noChangeAspect="1"/>
          </p:cNvPicPr>
          <p:nvPr/>
        </p:nvPicPr>
        <p:blipFill>
          <a:blip r:embed="rId4"/>
          <a:stretch>
            <a:fillRect/>
          </a:stretch>
        </p:blipFill>
        <p:spPr>
          <a:xfrm>
            <a:off x="8664978" y="2606462"/>
            <a:ext cx="2529321" cy="3639312"/>
          </a:xfrm>
          <a:prstGeom prst="rect">
            <a:avLst/>
          </a:prstGeom>
        </p:spPr>
      </p:pic>
    </p:spTree>
    <p:extLst>
      <p:ext uri="{BB962C8B-B14F-4D97-AF65-F5344CB8AC3E}">
        <p14:creationId xmlns:p14="http://schemas.microsoft.com/office/powerpoint/2010/main" val="4756783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C88D5-0227-29AF-7B4A-3467C2894FF3}"/>
              </a:ext>
            </a:extLst>
          </p:cNvPr>
          <p:cNvSpPr>
            <a:spLocks noGrp="1"/>
          </p:cNvSpPr>
          <p:nvPr>
            <p:ph type="title"/>
          </p:nvPr>
        </p:nvSpPr>
        <p:spPr/>
        <p:txBody>
          <a:bodyPr/>
          <a:lstStyle/>
          <a:p>
            <a:r>
              <a:rPr lang="en-US"/>
              <a:t>Performance</a:t>
            </a:r>
          </a:p>
        </p:txBody>
      </p:sp>
      <p:sp>
        <p:nvSpPr>
          <p:cNvPr id="3" name="Content Placeholder 2">
            <a:extLst>
              <a:ext uri="{FF2B5EF4-FFF2-40B4-BE49-F238E27FC236}">
                <a16:creationId xmlns:a16="http://schemas.microsoft.com/office/drawing/2014/main" id="{93439CB9-368E-4254-FB20-0CBAAB0675C8}"/>
              </a:ext>
            </a:extLst>
          </p:cNvPr>
          <p:cNvSpPr>
            <a:spLocks noGrp="1"/>
          </p:cNvSpPr>
          <p:nvPr>
            <p:ph idx="1"/>
          </p:nvPr>
        </p:nvSpPr>
        <p:spPr/>
        <p:txBody>
          <a:bodyPr/>
          <a:lstStyle/>
          <a:p>
            <a:r>
              <a:rPr lang="en-US"/>
              <a:t>Test with data from 2017/01/01 to 2020/08/31</a:t>
            </a:r>
          </a:p>
          <a:p>
            <a:r>
              <a:rPr lang="en-US"/>
              <a:t>Model for health rate 1 (IC score) makes predictions closer to the ground truth</a:t>
            </a:r>
          </a:p>
          <a:p>
            <a:pPr lvl="1"/>
            <a:r>
              <a:rPr lang="en-US"/>
              <a:t>Health rate2 (benefit / risk, where benefit and risk are given by two separate models) is far from the ground truth, and the ground truth vibrates in some rule at local scale, which is not reasonable</a:t>
            </a:r>
          </a:p>
          <a:p>
            <a:pPr lvl="1"/>
            <a:endParaRPr lang="en-US"/>
          </a:p>
        </p:txBody>
      </p:sp>
    </p:spTree>
    <p:extLst>
      <p:ext uri="{BB962C8B-B14F-4D97-AF65-F5344CB8AC3E}">
        <p14:creationId xmlns:p14="http://schemas.microsoft.com/office/powerpoint/2010/main" val="1797898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EFA7A-7E29-9791-9CB3-3A3676FF5B52}"/>
              </a:ext>
            </a:extLst>
          </p:cNvPr>
          <p:cNvSpPr>
            <a:spLocks noGrp="1"/>
          </p:cNvSpPr>
          <p:nvPr>
            <p:ph type="title"/>
          </p:nvPr>
        </p:nvSpPr>
        <p:spPr/>
        <p:txBody>
          <a:bodyPr/>
          <a:lstStyle/>
          <a:p>
            <a:r>
              <a:rPr lang="en-US"/>
              <a:t>Scale</a:t>
            </a:r>
          </a:p>
        </p:txBody>
      </p:sp>
      <p:sp>
        <p:nvSpPr>
          <p:cNvPr id="3" name="Content Placeholder 2">
            <a:extLst>
              <a:ext uri="{FF2B5EF4-FFF2-40B4-BE49-F238E27FC236}">
                <a16:creationId xmlns:a16="http://schemas.microsoft.com/office/drawing/2014/main" id="{E5CF38FA-D53E-6005-A757-EC513E13A1FC}"/>
              </a:ext>
            </a:extLst>
          </p:cNvPr>
          <p:cNvSpPr>
            <a:spLocks noGrp="1"/>
          </p:cNvSpPr>
          <p:nvPr>
            <p:ph idx="1"/>
          </p:nvPr>
        </p:nvSpPr>
        <p:spPr/>
        <p:txBody>
          <a:bodyPr/>
          <a:lstStyle/>
          <a:p>
            <a:r>
              <a:rPr lang="en-US"/>
              <a:t>The model produced health rate is scaled to 0 ~ 100 for comparing with the upper and lower bound (introduced in background section)</a:t>
            </a:r>
          </a:p>
          <a:p>
            <a:r>
              <a:rPr lang="en-US"/>
              <a:t>Tool: </a:t>
            </a:r>
            <a:r>
              <a:rPr lang="en-US" err="1"/>
              <a:t>sklearn.preprocessing.MinMaxScaler</a:t>
            </a:r>
            <a:endParaRPr lang="en-US"/>
          </a:p>
          <a:p>
            <a:r>
              <a:rPr lang="en-US"/>
              <a:t>Doc: </a:t>
            </a:r>
            <a:r>
              <a:rPr lang="en-US">
                <a:hlinkClick r:id="rId2"/>
              </a:rPr>
              <a:t>https://scikit-learn.org/stable/modules/generated/sklearn.preprocessing.MinMaxScaler.html</a:t>
            </a:r>
            <a:endParaRPr lang="en-US"/>
          </a:p>
          <a:p>
            <a:endParaRPr lang="en-US"/>
          </a:p>
        </p:txBody>
      </p:sp>
      <p:pic>
        <p:nvPicPr>
          <p:cNvPr id="4" name="Picture 3">
            <a:extLst>
              <a:ext uri="{FF2B5EF4-FFF2-40B4-BE49-F238E27FC236}">
                <a16:creationId xmlns:a16="http://schemas.microsoft.com/office/drawing/2014/main" id="{7359789B-091A-B9A0-A9BD-0E383E0C0381}"/>
              </a:ext>
            </a:extLst>
          </p:cNvPr>
          <p:cNvPicPr>
            <a:picLocks noChangeAspect="1"/>
          </p:cNvPicPr>
          <p:nvPr/>
        </p:nvPicPr>
        <p:blipFill>
          <a:blip r:embed="rId3"/>
          <a:stretch>
            <a:fillRect/>
          </a:stretch>
        </p:blipFill>
        <p:spPr>
          <a:xfrm>
            <a:off x="1395883" y="4599541"/>
            <a:ext cx="7772400" cy="512647"/>
          </a:xfrm>
          <a:prstGeom prst="rect">
            <a:avLst/>
          </a:prstGeom>
        </p:spPr>
      </p:pic>
    </p:spTree>
    <p:extLst>
      <p:ext uri="{BB962C8B-B14F-4D97-AF65-F5344CB8AC3E}">
        <p14:creationId xmlns:p14="http://schemas.microsoft.com/office/powerpoint/2010/main" val="3166665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89BDF-9504-5B29-0D7D-B7113684E4F0}"/>
              </a:ext>
            </a:extLst>
          </p:cNvPr>
          <p:cNvSpPr>
            <a:spLocks noGrp="1"/>
          </p:cNvSpPr>
          <p:nvPr>
            <p:ph type="title"/>
          </p:nvPr>
        </p:nvSpPr>
        <p:spPr/>
        <p:txBody>
          <a:bodyPr/>
          <a:lstStyle/>
          <a:p>
            <a:r>
              <a:rPr lang="en-US"/>
              <a:t>Investment process</a:t>
            </a:r>
          </a:p>
        </p:txBody>
      </p:sp>
      <p:sp>
        <p:nvSpPr>
          <p:cNvPr id="3" name="Content Placeholder 2">
            <a:extLst>
              <a:ext uri="{FF2B5EF4-FFF2-40B4-BE49-F238E27FC236}">
                <a16:creationId xmlns:a16="http://schemas.microsoft.com/office/drawing/2014/main" id="{6F2FD4E2-61E4-16B6-C373-828B5880EE8F}"/>
              </a:ext>
            </a:extLst>
          </p:cNvPr>
          <p:cNvSpPr>
            <a:spLocks noGrp="1"/>
          </p:cNvSpPr>
          <p:nvPr>
            <p:ph idx="1"/>
          </p:nvPr>
        </p:nvSpPr>
        <p:spPr/>
        <p:txBody>
          <a:bodyPr>
            <a:normAutofit fontScale="62500" lnSpcReduction="20000"/>
          </a:bodyPr>
          <a:lstStyle/>
          <a:p>
            <a:r>
              <a:rPr lang="en-US"/>
              <a:t>After getting the health rate, we start investment</a:t>
            </a:r>
          </a:p>
          <a:p>
            <a:r>
              <a:rPr lang="en-US"/>
              <a:t>Strategy:</a:t>
            </a:r>
          </a:p>
          <a:p>
            <a:pPr lvl="1"/>
            <a:r>
              <a:rPr lang="en-US"/>
              <a:t>Some upper bound: U</a:t>
            </a:r>
          </a:p>
          <a:p>
            <a:pPr lvl="1"/>
            <a:r>
              <a:rPr lang="en-US"/>
              <a:t>Some lower bound: L</a:t>
            </a:r>
          </a:p>
          <a:p>
            <a:pPr lvl="1"/>
            <a:r>
              <a:rPr lang="en-US"/>
              <a:t>Health rate &lt; L: </a:t>
            </a:r>
            <a:r>
              <a:rPr lang="en-CA"/>
              <a:t>short position (sell all positions)</a:t>
            </a:r>
            <a:endParaRPr lang="en-US"/>
          </a:p>
          <a:p>
            <a:pPr lvl="1"/>
            <a:r>
              <a:rPr lang="en-US"/>
              <a:t>L &lt; health rate &lt; U:</a:t>
            </a:r>
            <a:r>
              <a:rPr lang="zh-CN" altLang="en-US"/>
              <a:t> </a:t>
            </a:r>
            <a:r>
              <a:rPr lang="en-CA" altLang="zh-CN"/>
              <a:t>half position (keep half positions and half cash)</a:t>
            </a:r>
            <a:endParaRPr lang="en-US"/>
          </a:p>
          <a:p>
            <a:pPr lvl="1"/>
            <a:r>
              <a:rPr lang="en-US"/>
              <a:t>Health rate &gt; U: full position (invest all cash)</a:t>
            </a:r>
          </a:p>
          <a:p>
            <a:r>
              <a:rPr lang="en-US"/>
              <a:t>Compute total gain rate:</a:t>
            </a:r>
          </a:p>
          <a:p>
            <a:pPr lvl="1"/>
            <a:r>
              <a:rPr lang="en-US"/>
              <a:t>Three situations: short position, half position, full position</a:t>
            </a:r>
            <a:endParaRPr lang="en-US" b="0" i="0">
              <a:solidFill>
                <a:srgbClr val="000000"/>
              </a:solidFill>
              <a:effectLst/>
              <a:latin typeface="Segoe UI" panose="020B0502040204020203" pitchFamily="34" charset="0"/>
            </a:endParaRPr>
          </a:p>
          <a:p>
            <a:pPr lvl="1" fontAlgn="base"/>
            <a:r>
              <a:rPr lang="en-US" b="0" i="0">
                <a:solidFill>
                  <a:srgbClr val="000000"/>
                </a:solidFill>
                <a:effectLst/>
                <a:latin typeface="Calibri" panose="020F0502020204030204" pitchFamily="34" charset="0"/>
              </a:rPr>
              <a:t>Total gain today (full position)  = </a:t>
            </a:r>
            <a:r>
              <a:rPr lang="en-US" b="0" i="0">
                <a:solidFill>
                  <a:srgbClr val="242424"/>
                </a:solidFill>
                <a:effectLst/>
                <a:latin typeface="Calibri" panose="020F0502020204030204" pitchFamily="34" charset="0"/>
              </a:rPr>
              <a:t>(1 + total gain last day) * (1 + volatility today) -1 </a:t>
            </a:r>
            <a:endParaRPr lang="en-US" b="0" i="0">
              <a:solidFill>
                <a:srgbClr val="000000"/>
              </a:solidFill>
              <a:effectLst/>
              <a:latin typeface="Segoe UI" panose="020B0502040204020203" pitchFamily="34" charset="0"/>
            </a:endParaRPr>
          </a:p>
          <a:p>
            <a:pPr lvl="1" fontAlgn="base"/>
            <a:r>
              <a:rPr lang="en-US" b="0" i="0">
                <a:solidFill>
                  <a:srgbClr val="000000"/>
                </a:solidFill>
                <a:effectLst/>
                <a:latin typeface="Calibri" panose="020F0502020204030204" pitchFamily="34" charset="0"/>
              </a:rPr>
              <a:t>Total gain today (half position)  = </a:t>
            </a:r>
            <a:r>
              <a:rPr lang="en-US">
                <a:solidFill>
                  <a:srgbClr val="242424"/>
                </a:solidFill>
                <a:latin typeface="Calibri" panose="020F0502020204030204" pitchFamily="34" charset="0"/>
              </a:rPr>
              <a:t>(</a:t>
            </a:r>
            <a:r>
              <a:rPr lang="en-US" b="0" i="0">
                <a:solidFill>
                  <a:srgbClr val="242424"/>
                </a:solidFill>
                <a:effectLst/>
                <a:latin typeface="Calibri" panose="020F0502020204030204" pitchFamily="34" charset="0"/>
              </a:rPr>
              <a:t>1 + total gain last day) * position ratio * (1 + volatility today) + (1 + total gain last day) * cash ratio - 1</a:t>
            </a:r>
            <a:endParaRPr lang="en-US" b="0" i="0">
              <a:solidFill>
                <a:srgbClr val="000000"/>
              </a:solidFill>
              <a:effectLst/>
              <a:latin typeface="Segoe UI" panose="020B0502040204020203" pitchFamily="34" charset="0"/>
            </a:endParaRPr>
          </a:p>
          <a:p>
            <a:pPr lvl="1"/>
            <a:r>
              <a:rPr lang="en-US"/>
              <a:t>Total gain today (short position) = total gain last day</a:t>
            </a:r>
          </a:p>
          <a:p>
            <a:r>
              <a:rPr lang="en-US"/>
              <a:t>Investment steps:</a:t>
            </a:r>
          </a:p>
          <a:p>
            <a:pPr marL="914400" lvl="1" indent="-457200">
              <a:buFont typeface="+mj-lt"/>
              <a:buAutoNum type="arabicPeriod"/>
            </a:pPr>
            <a:r>
              <a:rPr lang="en-US"/>
              <a:t>Get predictions on health rate from model</a:t>
            </a:r>
          </a:p>
          <a:p>
            <a:pPr marL="914400" lvl="1" indent="-457200">
              <a:buFont typeface="+mj-lt"/>
              <a:buAutoNum type="arabicPeriod"/>
            </a:pPr>
            <a:r>
              <a:rPr lang="en-US"/>
              <a:t>For each prediction, make investment based on the strategy above</a:t>
            </a:r>
          </a:p>
          <a:p>
            <a:pPr marL="914400" lvl="1" indent="-457200">
              <a:buFont typeface="+mj-lt"/>
              <a:buAutoNum type="arabicPeriod"/>
            </a:pPr>
            <a:r>
              <a:rPr lang="en-US"/>
              <a:t>Compute the total gain (from the start date to the current date)</a:t>
            </a:r>
          </a:p>
        </p:txBody>
      </p:sp>
    </p:spTree>
    <p:extLst>
      <p:ext uri="{BB962C8B-B14F-4D97-AF65-F5344CB8AC3E}">
        <p14:creationId xmlns:p14="http://schemas.microsoft.com/office/powerpoint/2010/main" val="3024545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Text&#10;&#10;Description automatically generated">
            <a:extLst>
              <a:ext uri="{FF2B5EF4-FFF2-40B4-BE49-F238E27FC236}">
                <a16:creationId xmlns:a16="http://schemas.microsoft.com/office/drawing/2014/main" id="{6A2D0396-4F0B-C3C1-2D75-7B7160F40FDE}"/>
              </a:ext>
            </a:extLst>
          </p:cNvPr>
          <p:cNvPicPr>
            <a:picLocks noGrp="1" noChangeAspect="1"/>
          </p:cNvPicPr>
          <p:nvPr>
            <p:ph idx="1"/>
          </p:nvPr>
        </p:nvPicPr>
        <p:blipFill>
          <a:blip r:embed="rId2"/>
          <a:stretch>
            <a:fillRect/>
          </a:stretch>
        </p:blipFill>
        <p:spPr>
          <a:xfrm>
            <a:off x="1522413" y="555625"/>
            <a:ext cx="4622800" cy="3668713"/>
          </a:xfrm>
          <a:prstGeom prst="rect">
            <a:avLst/>
          </a:prstGeom>
        </p:spPr>
      </p:pic>
      <p:pic>
        <p:nvPicPr>
          <p:cNvPr id="5" name="Picture 4" descr="Text&#10;&#10;Description automatically generated">
            <a:extLst>
              <a:ext uri="{FF2B5EF4-FFF2-40B4-BE49-F238E27FC236}">
                <a16:creationId xmlns:a16="http://schemas.microsoft.com/office/drawing/2014/main" id="{E1B026B3-9A44-06DF-E927-D90C501625E7}"/>
              </a:ext>
            </a:extLst>
          </p:cNvPr>
          <p:cNvPicPr>
            <a:picLocks noChangeAspect="1"/>
          </p:cNvPicPr>
          <p:nvPr/>
        </p:nvPicPr>
        <p:blipFill>
          <a:blip r:embed="rId3"/>
          <a:stretch>
            <a:fillRect/>
          </a:stretch>
        </p:blipFill>
        <p:spPr>
          <a:xfrm>
            <a:off x="1522413" y="4286250"/>
            <a:ext cx="4622800" cy="898525"/>
          </a:xfrm>
          <a:prstGeom prst="rect">
            <a:avLst/>
          </a:prstGeom>
        </p:spPr>
      </p:pic>
      <p:pic>
        <p:nvPicPr>
          <p:cNvPr id="6" name="Picture 5" descr="Text&#10;&#10;Description automatically generated">
            <a:extLst>
              <a:ext uri="{FF2B5EF4-FFF2-40B4-BE49-F238E27FC236}">
                <a16:creationId xmlns:a16="http://schemas.microsoft.com/office/drawing/2014/main" id="{A5DD75F1-0FD3-90C0-36B3-7CEB1814AF30}"/>
              </a:ext>
            </a:extLst>
          </p:cNvPr>
          <p:cNvPicPr>
            <a:picLocks noChangeAspect="1"/>
          </p:cNvPicPr>
          <p:nvPr/>
        </p:nvPicPr>
        <p:blipFill>
          <a:blip r:embed="rId4"/>
          <a:stretch>
            <a:fillRect/>
          </a:stretch>
        </p:blipFill>
        <p:spPr>
          <a:xfrm>
            <a:off x="6207125" y="555625"/>
            <a:ext cx="4460875" cy="4629150"/>
          </a:xfrm>
          <a:prstGeom prst="rect">
            <a:avLst/>
          </a:prstGeom>
        </p:spPr>
      </p:pic>
      <p:sp>
        <p:nvSpPr>
          <p:cNvPr id="2" name="Title 1">
            <a:extLst>
              <a:ext uri="{FF2B5EF4-FFF2-40B4-BE49-F238E27FC236}">
                <a16:creationId xmlns:a16="http://schemas.microsoft.com/office/drawing/2014/main" id="{99036FED-E7DF-FB13-07DA-4DE02B379DC5}"/>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a:solidFill>
                  <a:schemeClr val="tx1"/>
                </a:solidFill>
                <a:latin typeface="+mj-lt"/>
                <a:ea typeface="+mj-ea"/>
                <a:cs typeface="+mj-cs"/>
              </a:rPr>
              <a:t>Investment process Implementation</a:t>
            </a:r>
          </a:p>
        </p:txBody>
      </p:sp>
      <p:sp>
        <p:nvSpPr>
          <p:cNvPr id="7" name="TextBox 6">
            <a:extLst>
              <a:ext uri="{FF2B5EF4-FFF2-40B4-BE49-F238E27FC236}">
                <a16:creationId xmlns:a16="http://schemas.microsoft.com/office/drawing/2014/main" id="{A3BA1F6C-4717-8F93-9606-E2B93F5E045B}"/>
              </a:ext>
            </a:extLst>
          </p:cNvPr>
          <p:cNvSpPr txBox="1"/>
          <p:nvPr/>
        </p:nvSpPr>
        <p:spPr>
          <a:xfrm>
            <a:off x="7493224" y="186293"/>
            <a:ext cx="3431023" cy="369332"/>
          </a:xfrm>
          <a:prstGeom prst="rect">
            <a:avLst/>
          </a:prstGeom>
          <a:noFill/>
        </p:spPr>
        <p:txBody>
          <a:bodyPr wrap="square" rtlCol="0">
            <a:spAutoFit/>
          </a:bodyPr>
          <a:lstStyle/>
          <a:p>
            <a:r>
              <a:rPr lang="en-US"/>
              <a:t>Investment process</a:t>
            </a:r>
          </a:p>
        </p:txBody>
      </p:sp>
    </p:spTree>
    <p:extLst>
      <p:ext uri="{BB962C8B-B14F-4D97-AF65-F5344CB8AC3E}">
        <p14:creationId xmlns:p14="http://schemas.microsoft.com/office/powerpoint/2010/main" val="2491081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6F8FB-90BC-3B5D-366F-5B502CFBE876}"/>
              </a:ext>
            </a:extLst>
          </p:cNvPr>
          <p:cNvSpPr>
            <a:spLocks noGrp="1"/>
          </p:cNvSpPr>
          <p:nvPr>
            <p:ph type="title"/>
          </p:nvPr>
        </p:nvSpPr>
        <p:spPr/>
        <p:txBody>
          <a:bodyPr/>
          <a:lstStyle/>
          <a:p>
            <a:r>
              <a:rPr lang="en-US" sz="4400"/>
              <a:t>Total gain: ground truth vs model suggestion</a:t>
            </a:r>
            <a:endParaRPr lang="en-US"/>
          </a:p>
        </p:txBody>
      </p:sp>
      <p:sp>
        <p:nvSpPr>
          <p:cNvPr id="3" name="Content Placeholder 2">
            <a:extLst>
              <a:ext uri="{FF2B5EF4-FFF2-40B4-BE49-F238E27FC236}">
                <a16:creationId xmlns:a16="http://schemas.microsoft.com/office/drawing/2014/main" id="{072EA85E-4734-DFB9-B3E5-61304C00DF9E}"/>
              </a:ext>
            </a:extLst>
          </p:cNvPr>
          <p:cNvSpPr>
            <a:spLocks noGrp="1"/>
          </p:cNvSpPr>
          <p:nvPr>
            <p:ph idx="1"/>
          </p:nvPr>
        </p:nvSpPr>
        <p:spPr/>
        <p:txBody>
          <a:bodyPr/>
          <a:lstStyle/>
          <a:p>
            <a:r>
              <a:rPr lang="en-US"/>
              <a:t>Experiment many intervals on benchmark stock data (SH000300)</a:t>
            </a:r>
          </a:p>
        </p:txBody>
      </p:sp>
    </p:spTree>
    <p:extLst>
      <p:ext uri="{BB962C8B-B14F-4D97-AF65-F5344CB8AC3E}">
        <p14:creationId xmlns:p14="http://schemas.microsoft.com/office/powerpoint/2010/main" val="4113682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05" name="Rectangle 410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887311-8273-950E-6B0D-E35D27623E05}"/>
              </a:ext>
            </a:extLst>
          </p:cNvPr>
          <p:cNvSpPr>
            <a:spLocks noGrp="1"/>
          </p:cNvSpPr>
          <p:nvPr>
            <p:ph type="title"/>
          </p:nvPr>
        </p:nvSpPr>
        <p:spPr>
          <a:xfrm>
            <a:off x="1046746" y="586822"/>
            <a:ext cx="3560252" cy="1645920"/>
          </a:xfrm>
        </p:spPr>
        <p:txBody>
          <a:bodyPr>
            <a:normAutofit/>
          </a:bodyPr>
          <a:lstStyle/>
          <a:p>
            <a:r>
              <a:rPr lang="en-US" sz="3200"/>
              <a:t>Total gain: ground truth vs model suggestion</a:t>
            </a:r>
          </a:p>
        </p:txBody>
      </p:sp>
      <p:sp>
        <p:nvSpPr>
          <p:cNvPr id="4107" name="Rectangle 410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09" name="Rectangle 410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489349B-9258-3C10-B501-4704C5950FA1}"/>
              </a:ext>
            </a:extLst>
          </p:cNvPr>
          <p:cNvSpPr>
            <a:spLocks noGrp="1"/>
          </p:cNvSpPr>
          <p:nvPr>
            <p:ph idx="1"/>
          </p:nvPr>
        </p:nvSpPr>
        <p:spPr>
          <a:xfrm>
            <a:off x="5351164" y="586822"/>
            <a:ext cx="6002636" cy="1645920"/>
          </a:xfrm>
        </p:spPr>
        <p:txBody>
          <a:bodyPr anchor="ctr">
            <a:normAutofit/>
          </a:bodyPr>
          <a:lstStyle/>
          <a:p>
            <a:r>
              <a:rPr lang="en-US" sz="1800"/>
              <a:t>Experiment on different upper/lower bounds</a:t>
            </a:r>
          </a:p>
          <a:p>
            <a:r>
              <a:rPr lang="en-US" sz="1800"/>
              <a:t>IC score (health rate 1)</a:t>
            </a:r>
          </a:p>
          <a:p>
            <a:r>
              <a:rPr lang="en-US" sz="1800"/>
              <a:t>Interval length: 10</a:t>
            </a:r>
          </a:p>
          <a:p>
            <a:pPr marL="0" indent="0">
              <a:buNone/>
            </a:pPr>
            <a:endParaRPr lang="en-US" sz="1800"/>
          </a:p>
        </p:txBody>
      </p:sp>
      <p:pic>
        <p:nvPicPr>
          <p:cNvPr id="4098" name="Picture 2" descr="Gains from model &#10;voo &#10;0.75 &#10;050 &#10;025 &#10;0.00 &#10;—0.25 &#10;—0.50 ">
            <a:extLst>
              <a:ext uri="{FF2B5EF4-FFF2-40B4-BE49-F238E27FC236}">
                <a16:creationId xmlns:a16="http://schemas.microsoft.com/office/drawing/2014/main" id="{0DB714DE-E9E4-5560-D928-2866E3DAC7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65500" y="2734056"/>
            <a:ext cx="8149391" cy="3483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19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4A903-A96A-E5C8-67CF-AB441994E330}"/>
              </a:ext>
            </a:extLst>
          </p:cNvPr>
          <p:cNvSpPr>
            <a:spLocks noGrp="1"/>
          </p:cNvSpPr>
          <p:nvPr>
            <p:ph type="title"/>
          </p:nvPr>
        </p:nvSpPr>
        <p:spPr/>
        <p:txBody>
          <a:bodyPr/>
          <a:lstStyle/>
          <a:p>
            <a:r>
              <a:rPr lang="en-US"/>
              <a:t>Background</a:t>
            </a:r>
          </a:p>
        </p:txBody>
      </p:sp>
      <p:sp>
        <p:nvSpPr>
          <p:cNvPr id="3" name="Content Placeholder 2">
            <a:extLst>
              <a:ext uri="{FF2B5EF4-FFF2-40B4-BE49-F238E27FC236}">
                <a16:creationId xmlns:a16="http://schemas.microsoft.com/office/drawing/2014/main" id="{68B512F1-012F-2202-2AD3-D602046960FC}"/>
              </a:ext>
            </a:extLst>
          </p:cNvPr>
          <p:cNvSpPr>
            <a:spLocks noGrp="1"/>
          </p:cNvSpPr>
          <p:nvPr>
            <p:ph idx="1"/>
          </p:nvPr>
        </p:nvSpPr>
        <p:spPr/>
        <p:txBody>
          <a:bodyPr>
            <a:normAutofit fontScale="92500"/>
          </a:bodyPr>
          <a:lstStyle/>
          <a:p>
            <a:r>
              <a:rPr lang="en-US"/>
              <a:t>Goal: Maximize the total gain based on CSI300 data by factor investment</a:t>
            </a:r>
          </a:p>
          <a:p>
            <a:pPr lvl="1"/>
            <a:r>
              <a:rPr lang="en-US"/>
              <a:t>Factor investment: maximize gain with factors, such as standard deviation, high/low/open/close price</a:t>
            </a:r>
          </a:p>
          <a:p>
            <a:r>
              <a:rPr lang="en-US"/>
              <a:t>Method: train a model to suggest investment (output a health rate and make decision based on some interval for this health rate)</a:t>
            </a:r>
          </a:p>
          <a:p>
            <a:pPr lvl="1"/>
            <a:r>
              <a:rPr lang="en-US"/>
              <a:t>Some upper bound: U</a:t>
            </a:r>
          </a:p>
          <a:p>
            <a:pPr lvl="1"/>
            <a:r>
              <a:rPr lang="en-US"/>
              <a:t>Some lower bound: L</a:t>
            </a:r>
          </a:p>
          <a:p>
            <a:pPr lvl="1"/>
            <a:r>
              <a:rPr lang="en-US"/>
              <a:t>Health rate &lt; L: </a:t>
            </a:r>
            <a:r>
              <a:rPr lang="en-CA"/>
              <a:t>short position</a:t>
            </a:r>
            <a:endParaRPr lang="en-US"/>
          </a:p>
          <a:p>
            <a:pPr lvl="1"/>
            <a:r>
              <a:rPr lang="en-US"/>
              <a:t>L &lt; health rate &lt; U:</a:t>
            </a:r>
            <a:r>
              <a:rPr lang="zh-CN" altLang="en-US"/>
              <a:t> </a:t>
            </a:r>
            <a:r>
              <a:rPr lang="en-CA" altLang="zh-CN"/>
              <a:t>half position</a:t>
            </a:r>
            <a:endParaRPr lang="en-US"/>
          </a:p>
          <a:p>
            <a:pPr lvl="1"/>
            <a:r>
              <a:rPr lang="en-US"/>
              <a:t>Health rate &gt; U: full position</a:t>
            </a:r>
          </a:p>
          <a:p>
            <a:r>
              <a:rPr lang="en-US"/>
              <a:t>CSI300 can be derived by </a:t>
            </a:r>
            <a:r>
              <a:rPr lang="en-US" err="1"/>
              <a:t>Qlib</a:t>
            </a:r>
            <a:r>
              <a:rPr lang="en-US"/>
              <a:t> library functions</a:t>
            </a:r>
          </a:p>
        </p:txBody>
      </p:sp>
    </p:spTree>
    <p:extLst>
      <p:ext uri="{BB962C8B-B14F-4D97-AF65-F5344CB8AC3E}">
        <p14:creationId xmlns:p14="http://schemas.microsoft.com/office/powerpoint/2010/main" val="1666155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29" name="Rectangle 512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887311-8273-950E-6B0D-E35D27623E05}"/>
              </a:ext>
            </a:extLst>
          </p:cNvPr>
          <p:cNvSpPr>
            <a:spLocks noGrp="1"/>
          </p:cNvSpPr>
          <p:nvPr>
            <p:ph type="title"/>
          </p:nvPr>
        </p:nvSpPr>
        <p:spPr>
          <a:xfrm>
            <a:off x="1046746" y="586822"/>
            <a:ext cx="3560252" cy="1645920"/>
          </a:xfrm>
        </p:spPr>
        <p:txBody>
          <a:bodyPr>
            <a:normAutofit/>
          </a:bodyPr>
          <a:lstStyle/>
          <a:p>
            <a:r>
              <a:rPr lang="en-US" sz="3200"/>
              <a:t>Total gain: ground truth vs model suggestion</a:t>
            </a:r>
          </a:p>
        </p:txBody>
      </p:sp>
      <p:sp>
        <p:nvSpPr>
          <p:cNvPr id="5131" name="Rectangle 5130">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33" name="Rectangle 513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489349B-9258-3C10-B501-4704C5950FA1}"/>
              </a:ext>
            </a:extLst>
          </p:cNvPr>
          <p:cNvSpPr>
            <a:spLocks noGrp="1"/>
          </p:cNvSpPr>
          <p:nvPr>
            <p:ph idx="1"/>
          </p:nvPr>
        </p:nvSpPr>
        <p:spPr>
          <a:xfrm>
            <a:off x="5351164" y="586822"/>
            <a:ext cx="6002636" cy="1645920"/>
          </a:xfrm>
        </p:spPr>
        <p:txBody>
          <a:bodyPr anchor="ctr">
            <a:normAutofit/>
          </a:bodyPr>
          <a:lstStyle/>
          <a:p>
            <a:r>
              <a:rPr lang="en-US" sz="1800"/>
              <a:t>Experiment on different upper/lower bounds</a:t>
            </a:r>
          </a:p>
          <a:p>
            <a:r>
              <a:rPr lang="en-US" sz="1800"/>
              <a:t>IC score (health rate 1)</a:t>
            </a:r>
          </a:p>
          <a:p>
            <a:r>
              <a:rPr lang="en-US" sz="1800"/>
              <a:t>Interval length: 20</a:t>
            </a:r>
          </a:p>
          <a:p>
            <a:pPr marL="0" indent="0">
              <a:buNone/>
            </a:pPr>
            <a:endParaRPr lang="en-US" sz="1800"/>
          </a:p>
        </p:txBody>
      </p:sp>
      <p:pic>
        <p:nvPicPr>
          <p:cNvPr id="5122" name="Picture 2" descr="Gains from model &#10;voo &#10;0.75 &#10;050 &#10;025 &#10;0.00 &#10;—0.25 &#10;—0.50 ">
            <a:extLst>
              <a:ext uri="{FF2B5EF4-FFF2-40B4-BE49-F238E27FC236}">
                <a16:creationId xmlns:a16="http://schemas.microsoft.com/office/drawing/2014/main" id="{F01FBC5F-8105-4684-3E97-94862D5706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65500" y="2734056"/>
            <a:ext cx="8149391" cy="3483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43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53" name="Rectangle 615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887311-8273-950E-6B0D-E35D27623E05}"/>
              </a:ext>
            </a:extLst>
          </p:cNvPr>
          <p:cNvSpPr>
            <a:spLocks noGrp="1"/>
          </p:cNvSpPr>
          <p:nvPr>
            <p:ph type="title"/>
          </p:nvPr>
        </p:nvSpPr>
        <p:spPr>
          <a:xfrm>
            <a:off x="1046746" y="586822"/>
            <a:ext cx="3560252" cy="1645920"/>
          </a:xfrm>
        </p:spPr>
        <p:txBody>
          <a:bodyPr>
            <a:normAutofit/>
          </a:bodyPr>
          <a:lstStyle/>
          <a:p>
            <a:r>
              <a:rPr lang="en-US" sz="3200"/>
              <a:t>Total gain: ground truth vs model suggestion</a:t>
            </a:r>
          </a:p>
        </p:txBody>
      </p:sp>
      <p:sp>
        <p:nvSpPr>
          <p:cNvPr id="6155" name="Rectangle 615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57" name="Rectangle 615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489349B-9258-3C10-B501-4704C5950FA1}"/>
              </a:ext>
            </a:extLst>
          </p:cNvPr>
          <p:cNvSpPr>
            <a:spLocks noGrp="1"/>
          </p:cNvSpPr>
          <p:nvPr>
            <p:ph idx="1"/>
          </p:nvPr>
        </p:nvSpPr>
        <p:spPr>
          <a:xfrm>
            <a:off x="5351164" y="586822"/>
            <a:ext cx="6002636" cy="1645920"/>
          </a:xfrm>
        </p:spPr>
        <p:txBody>
          <a:bodyPr anchor="ctr">
            <a:normAutofit/>
          </a:bodyPr>
          <a:lstStyle/>
          <a:p>
            <a:r>
              <a:rPr lang="en-US" sz="1800"/>
              <a:t>Experiment on different upper/lower bounds</a:t>
            </a:r>
          </a:p>
          <a:p>
            <a:r>
              <a:rPr lang="en-US" sz="1800"/>
              <a:t>IC score (health rate 1)</a:t>
            </a:r>
          </a:p>
          <a:p>
            <a:r>
              <a:rPr lang="en-US" sz="1800"/>
              <a:t>Interval length: 30</a:t>
            </a:r>
          </a:p>
          <a:p>
            <a:pPr marL="0" indent="0">
              <a:buNone/>
            </a:pPr>
            <a:endParaRPr lang="en-US" sz="1800"/>
          </a:p>
        </p:txBody>
      </p:sp>
      <p:pic>
        <p:nvPicPr>
          <p:cNvPr id="6146" name="Picture 2" descr="Gains &#10;trom &#10;075 &#10;050 &#10;025 &#10;000 &#10;-0,25 &#10;-0.50 ">
            <a:extLst>
              <a:ext uri="{FF2B5EF4-FFF2-40B4-BE49-F238E27FC236}">
                <a16:creationId xmlns:a16="http://schemas.microsoft.com/office/drawing/2014/main" id="{3D841CCE-67E2-884D-FDF9-E8C12164025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65500" y="2734056"/>
            <a:ext cx="8149391" cy="3483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3195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77" name="Rectangle 717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887311-8273-950E-6B0D-E35D27623E05}"/>
              </a:ext>
            </a:extLst>
          </p:cNvPr>
          <p:cNvSpPr>
            <a:spLocks noGrp="1"/>
          </p:cNvSpPr>
          <p:nvPr>
            <p:ph type="title"/>
          </p:nvPr>
        </p:nvSpPr>
        <p:spPr>
          <a:xfrm>
            <a:off x="1046746" y="586822"/>
            <a:ext cx="3560252" cy="1645920"/>
          </a:xfrm>
        </p:spPr>
        <p:txBody>
          <a:bodyPr>
            <a:normAutofit/>
          </a:bodyPr>
          <a:lstStyle/>
          <a:p>
            <a:r>
              <a:rPr lang="en-US" sz="3200"/>
              <a:t>Total gain: ground truth vs model suggestion</a:t>
            </a:r>
          </a:p>
        </p:txBody>
      </p:sp>
      <p:sp>
        <p:nvSpPr>
          <p:cNvPr id="7179" name="Rectangle 717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181" name="Rectangle 718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489349B-9258-3C10-B501-4704C5950FA1}"/>
              </a:ext>
            </a:extLst>
          </p:cNvPr>
          <p:cNvSpPr>
            <a:spLocks noGrp="1"/>
          </p:cNvSpPr>
          <p:nvPr>
            <p:ph idx="1"/>
          </p:nvPr>
        </p:nvSpPr>
        <p:spPr>
          <a:xfrm>
            <a:off x="5351164" y="586822"/>
            <a:ext cx="6002636" cy="1645920"/>
          </a:xfrm>
        </p:spPr>
        <p:txBody>
          <a:bodyPr anchor="ctr">
            <a:normAutofit/>
          </a:bodyPr>
          <a:lstStyle/>
          <a:p>
            <a:r>
              <a:rPr lang="en-US" sz="1800"/>
              <a:t>Experiment on different upper/lower bounds</a:t>
            </a:r>
          </a:p>
          <a:p>
            <a:r>
              <a:rPr lang="en-US" sz="1800"/>
              <a:t>IC score (health rate 1)</a:t>
            </a:r>
          </a:p>
          <a:p>
            <a:r>
              <a:rPr lang="en-US" sz="1800"/>
              <a:t>Interval length: 40</a:t>
            </a:r>
          </a:p>
          <a:p>
            <a:pPr marL="0" indent="0">
              <a:buNone/>
            </a:pPr>
            <a:endParaRPr lang="en-US" sz="1800"/>
          </a:p>
        </p:txBody>
      </p:sp>
      <p:pic>
        <p:nvPicPr>
          <p:cNvPr id="7170" name="Picture 2" descr="Gains from model &#10;voo &#10;0.75 &#10;050 &#10;025 &#10;0.00 &#10;—0.25 &#10;—0.50 ">
            <a:extLst>
              <a:ext uri="{FF2B5EF4-FFF2-40B4-BE49-F238E27FC236}">
                <a16:creationId xmlns:a16="http://schemas.microsoft.com/office/drawing/2014/main" id="{7558FCED-797E-2102-3927-D1FDDD1918C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65500" y="2734056"/>
            <a:ext cx="8149391" cy="3483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890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01" name="Rectangle 820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887311-8273-950E-6B0D-E35D27623E05}"/>
              </a:ext>
            </a:extLst>
          </p:cNvPr>
          <p:cNvSpPr>
            <a:spLocks noGrp="1"/>
          </p:cNvSpPr>
          <p:nvPr>
            <p:ph type="title"/>
          </p:nvPr>
        </p:nvSpPr>
        <p:spPr>
          <a:xfrm>
            <a:off x="1046746" y="586822"/>
            <a:ext cx="3560252" cy="1645920"/>
          </a:xfrm>
        </p:spPr>
        <p:txBody>
          <a:bodyPr>
            <a:normAutofit/>
          </a:bodyPr>
          <a:lstStyle/>
          <a:p>
            <a:r>
              <a:rPr lang="en-US" sz="3200"/>
              <a:t>Total gain: ground truth vs model suggestion</a:t>
            </a:r>
          </a:p>
        </p:txBody>
      </p:sp>
      <p:sp>
        <p:nvSpPr>
          <p:cNvPr id="8203" name="Rectangle 820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05" name="Rectangle 820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489349B-9258-3C10-B501-4704C5950FA1}"/>
              </a:ext>
            </a:extLst>
          </p:cNvPr>
          <p:cNvSpPr>
            <a:spLocks noGrp="1"/>
          </p:cNvSpPr>
          <p:nvPr>
            <p:ph idx="1"/>
          </p:nvPr>
        </p:nvSpPr>
        <p:spPr>
          <a:xfrm>
            <a:off x="5351164" y="586822"/>
            <a:ext cx="6002636" cy="1645920"/>
          </a:xfrm>
        </p:spPr>
        <p:txBody>
          <a:bodyPr anchor="ctr">
            <a:normAutofit/>
          </a:bodyPr>
          <a:lstStyle/>
          <a:p>
            <a:r>
              <a:rPr lang="en-US" sz="1800"/>
              <a:t>Experiment on different upper/lower bounds</a:t>
            </a:r>
          </a:p>
          <a:p>
            <a:r>
              <a:rPr lang="en-US" sz="1800"/>
              <a:t>IC score (health rate 1)</a:t>
            </a:r>
          </a:p>
          <a:p>
            <a:r>
              <a:rPr lang="en-US" sz="1800"/>
              <a:t>Interval length: 50</a:t>
            </a:r>
          </a:p>
          <a:p>
            <a:pPr marL="0" indent="0">
              <a:buNone/>
            </a:pPr>
            <a:endParaRPr lang="en-US" sz="1800"/>
          </a:p>
        </p:txBody>
      </p:sp>
      <p:pic>
        <p:nvPicPr>
          <p:cNvPr id="8194" name="Picture 2" descr="Gains from model &#10;voo &#10;0.75 &#10;050 &#10;025 &#10;0.00 &#10;—0.25 &#10;—0.50 ">
            <a:extLst>
              <a:ext uri="{FF2B5EF4-FFF2-40B4-BE49-F238E27FC236}">
                <a16:creationId xmlns:a16="http://schemas.microsoft.com/office/drawing/2014/main" id="{056675C9-9726-0278-7FBD-79573443DAF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65500" y="2734056"/>
            <a:ext cx="8149391" cy="3483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74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45" name="Rectangle 924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247" name="Rectangle 9246">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887311-8273-950E-6B0D-E35D27623E05}"/>
              </a:ext>
            </a:extLst>
          </p:cNvPr>
          <p:cNvSpPr>
            <a:spLocks noGrp="1"/>
          </p:cNvSpPr>
          <p:nvPr>
            <p:ph type="title"/>
          </p:nvPr>
        </p:nvSpPr>
        <p:spPr>
          <a:xfrm>
            <a:off x="1046746" y="586822"/>
            <a:ext cx="3560252" cy="1645920"/>
          </a:xfrm>
        </p:spPr>
        <p:txBody>
          <a:bodyPr>
            <a:normAutofit/>
          </a:bodyPr>
          <a:lstStyle/>
          <a:p>
            <a:r>
              <a:rPr lang="en-US" sz="3200"/>
              <a:t>Total gain: ground truth vs model suggestion</a:t>
            </a:r>
          </a:p>
        </p:txBody>
      </p:sp>
      <p:sp>
        <p:nvSpPr>
          <p:cNvPr id="9249" name="Rectangle 9248">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251" name="Rectangle 9250">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489349B-9258-3C10-B501-4704C5950FA1}"/>
              </a:ext>
            </a:extLst>
          </p:cNvPr>
          <p:cNvSpPr>
            <a:spLocks noGrp="1"/>
          </p:cNvSpPr>
          <p:nvPr>
            <p:ph idx="1"/>
          </p:nvPr>
        </p:nvSpPr>
        <p:spPr>
          <a:xfrm>
            <a:off x="5351164" y="586822"/>
            <a:ext cx="6002636" cy="1645920"/>
          </a:xfrm>
        </p:spPr>
        <p:txBody>
          <a:bodyPr anchor="ctr">
            <a:normAutofit/>
          </a:bodyPr>
          <a:lstStyle/>
          <a:p>
            <a:r>
              <a:rPr lang="en-US" sz="1800"/>
              <a:t>Experiment on different upper/lower bounds</a:t>
            </a:r>
          </a:p>
          <a:p>
            <a:r>
              <a:rPr lang="en-US" sz="1800"/>
              <a:t>Benefit / risk (health rate 2)</a:t>
            </a:r>
          </a:p>
          <a:p>
            <a:r>
              <a:rPr lang="en-US" sz="1800"/>
              <a:t>Interval length: 10</a:t>
            </a:r>
          </a:p>
          <a:p>
            <a:pPr marL="0" indent="0">
              <a:buNone/>
            </a:pPr>
            <a:endParaRPr lang="en-US" sz="1800"/>
          </a:p>
        </p:txBody>
      </p:sp>
      <p:pic>
        <p:nvPicPr>
          <p:cNvPr id="5" name="Picture 5" descr="A picture containing text, screenshot&#10;&#10;Description automatically generated">
            <a:extLst>
              <a:ext uri="{FF2B5EF4-FFF2-40B4-BE49-F238E27FC236}">
                <a16:creationId xmlns:a16="http://schemas.microsoft.com/office/drawing/2014/main" id="{A9C92566-1C78-04B9-7A95-18E5E86FDF24}"/>
              </a:ext>
            </a:extLst>
          </p:cNvPr>
          <p:cNvPicPr>
            <a:picLocks noChangeAspect="1"/>
          </p:cNvPicPr>
          <p:nvPr/>
        </p:nvPicPr>
        <p:blipFill>
          <a:blip r:embed="rId2"/>
          <a:stretch>
            <a:fillRect/>
          </a:stretch>
        </p:blipFill>
        <p:spPr>
          <a:xfrm>
            <a:off x="2065498" y="2734056"/>
            <a:ext cx="8149395" cy="3483864"/>
          </a:xfrm>
          <a:prstGeom prst="rect">
            <a:avLst/>
          </a:prstGeom>
        </p:spPr>
      </p:pic>
    </p:spTree>
    <p:extLst>
      <p:ext uri="{BB962C8B-B14F-4D97-AF65-F5344CB8AC3E}">
        <p14:creationId xmlns:p14="http://schemas.microsoft.com/office/powerpoint/2010/main" val="28941024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69" name="Rectangle 1026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271" name="Rectangle 1027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887311-8273-950E-6B0D-E35D27623E05}"/>
              </a:ext>
            </a:extLst>
          </p:cNvPr>
          <p:cNvSpPr>
            <a:spLocks noGrp="1"/>
          </p:cNvSpPr>
          <p:nvPr>
            <p:ph type="title"/>
          </p:nvPr>
        </p:nvSpPr>
        <p:spPr>
          <a:xfrm>
            <a:off x="1046746" y="586822"/>
            <a:ext cx="3560252" cy="1645920"/>
          </a:xfrm>
        </p:spPr>
        <p:txBody>
          <a:bodyPr>
            <a:normAutofit/>
          </a:bodyPr>
          <a:lstStyle/>
          <a:p>
            <a:r>
              <a:rPr lang="en-US" sz="3200"/>
              <a:t>Total gain: ground truth vs model suggestion</a:t>
            </a:r>
          </a:p>
        </p:txBody>
      </p:sp>
      <p:sp>
        <p:nvSpPr>
          <p:cNvPr id="10273" name="Rectangle 1027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75" name="Rectangle 1027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489349B-9258-3C10-B501-4704C5950FA1}"/>
              </a:ext>
            </a:extLst>
          </p:cNvPr>
          <p:cNvSpPr>
            <a:spLocks noGrp="1"/>
          </p:cNvSpPr>
          <p:nvPr>
            <p:ph idx="1"/>
          </p:nvPr>
        </p:nvSpPr>
        <p:spPr>
          <a:xfrm>
            <a:off x="5351164" y="586822"/>
            <a:ext cx="6002636" cy="1645920"/>
          </a:xfrm>
        </p:spPr>
        <p:txBody>
          <a:bodyPr anchor="ctr">
            <a:normAutofit/>
          </a:bodyPr>
          <a:lstStyle/>
          <a:p>
            <a:r>
              <a:rPr lang="en-US" sz="1800"/>
              <a:t>Experiment on different upper/lower bounds</a:t>
            </a:r>
          </a:p>
          <a:p>
            <a:r>
              <a:rPr lang="en-US" sz="1800"/>
              <a:t>Benefit / risk (health rate 2)</a:t>
            </a:r>
          </a:p>
          <a:p>
            <a:r>
              <a:rPr lang="en-US" sz="1800"/>
              <a:t>Interval length: 20</a:t>
            </a:r>
          </a:p>
          <a:p>
            <a:pPr marL="0" indent="0">
              <a:buNone/>
            </a:pPr>
            <a:endParaRPr lang="en-US" sz="1800"/>
          </a:p>
        </p:txBody>
      </p:sp>
      <p:pic>
        <p:nvPicPr>
          <p:cNvPr id="5" name="Picture 5">
            <a:extLst>
              <a:ext uri="{FF2B5EF4-FFF2-40B4-BE49-F238E27FC236}">
                <a16:creationId xmlns:a16="http://schemas.microsoft.com/office/drawing/2014/main" id="{27545FFE-78B9-28FC-F0D7-325ACABCF968}"/>
              </a:ext>
            </a:extLst>
          </p:cNvPr>
          <p:cNvPicPr>
            <a:picLocks noChangeAspect="1"/>
          </p:cNvPicPr>
          <p:nvPr/>
        </p:nvPicPr>
        <p:blipFill>
          <a:blip r:embed="rId2"/>
          <a:stretch>
            <a:fillRect/>
          </a:stretch>
        </p:blipFill>
        <p:spPr>
          <a:xfrm>
            <a:off x="2065498" y="2734056"/>
            <a:ext cx="8149395" cy="3483864"/>
          </a:xfrm>
          <a:prstGeom prst="rect">
            <a:avLst/>
          </a:prstGeom>
        </p:spPr>
      </p:pic>
    </p:spTree>
    <p:extLst>
      <p:ext uri="{BB962C8B-B14F-4D97-AF65-F5344CB8AC3E}">
        <p14:creationId xmlns:p14="http://schemas.microsoft.com/office/powerpoint/2010/main" val="2527353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93" name="Rectangle 11292">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295" name="Rectangle 11294">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887311-8273-950E-6B0D-E35D27623E05}"/>
              </a:ext>
            </a:extLst>
          </p:cNvPr>
          <p:cNvSpPr>
            <a:spLocks noGrp="1"/>
          </p:cNvSpPr>
          <p:nvPr>
            <p:ph type="title"/>
          </p:nvPr>
        </p:nvSpPr>
        <p:spPr>
          <a:xfrm>
            <a:off x="1046746" y="586822"/>
            <a:ext cx="3560252" cy="1645920"/>
          </a:xfrm>
        </p:spPr>
        <p:txBody>
          <a:bodyPr>
            <a:normAutofit/>
          </a:bodyPr>
          <a:lstStyle/>
          <a:p>
            <a:r>
              <a:rPr lang="en-US" sz="3200"/>
              <a:t>Total gain: ground truth vs model suggestion</a:t>
            </a:r>
          </a:p>
        </p:txBody>
      </p:sp>
      <p:sp>
        <p:nvSpPr>
          <p:cNvPr id="11297" name="Rectangle 11296">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299" name="Rectangle 11298">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489349B-9258-3C10-B501-4704C5950FA1}"/>
              </a:ext>
            </a:extLst>
          </p:cNvPr>
          <p:cNvSpPr>
            <a:spLocks noGrp="1"/>
          </p:cNvSpPr>
          <p:nvPr>
            <p:ph idx="1"/>
          </p:nvPr>
        </p:nvSpPr>
        <p:spPr>
          <a:xfrm>
            <a:off x="5351164" y="586822"/>
            <a:ext cx="6002636" cy="1645920"/>
          </a:xfrm>
        </p:spPr>
        <p:txBody>
          <a:bodyPr anchor="ctr">
            <a:normAutofit/>
          </a:bodyPr>
          <a:lstStyle/>
          <a:p>
            <a:r>
              <a:rPr lang="en-US" sz="1800"/>
              <a:t>Experiment on different upper/lower bounds</a:t>
            </a:r>
          </a:p>
          <a:p>
            <a:r>
              <a:rPr lang="en-US" sz="1800"/>
              <a:t>Benefit / risk (health rate 2)</a:t>
            </a:r>
          </a:p>
          <a:p>
            <a:r>
              <a:rPr lang="en-US" sz="1800"/>
              <a:t>Interval length: 30</a:t>
            </a:r>
          </a:p>
          <a:p>
            <a:pPr marL="0" indent="0">
              <a:buNone/>
            </a:pPr>
            <a:endParaRPr lang="en-US" sz="1800"/>
          </a:p>
        </p:txBody>
      </p:sp>
      <p:pic>
        <p:nvPicPr>
          <p:cNvPr id="5" name="Picture 5" descr="A picture containing chart&#10;&#10;Description automatically generated">
            <a:extLst>
              <a:ext uri="{FF2B5EF4-FFF2-40B4-BE49-F238E27FC236}">
                <a16:creationId xmlns:a16="http://schemas.microsoft.com/office/drawing/2014/main" id="{54AA0AF9-A5A2-80B3-9960-4E72F11A694C}"/>
              </a:ext>
            </a:extLst>
          </p:cNvPr>
          <p:cNvPicPr>
            <a:picLocks noChangeAspect="1"/>
          </p:cNvPicPr>
          <p:nvPr/>
        </p:nvPicPr>
        <p:blipFill>
          <a:blip r:embed="rId2"/>
          <a:stretch>
            <a:fillRect/>
          </a:stretch>
        </p:blipFill>
        <p:spPr>
          <a:xfrm>
            <a:off x="2065498" y="2734056"/>
            <a:ext cx="8149395" cy="3483864"/>
          </a:xfrm>
          <a:prstGeom prst="rect">
            <a:avLst/>
          </a:prstGeom>
        </p:spPr>
      </p:pic>
    </p:spTree>
    <p:extLst>
      <p:ext uri="{BB962C8B-B14F-4D97-AF65-F5344CB8AC3E}">
        <p14:creationId xmlns:p14="http://schemas.microsoft.com/office/powerpoint/2010/main" val="2839450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17" name="Rectangle 12316">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19" name="Rectangle 1231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887311-8273-950E-6B0D-E35D27623E05}"/>
              </a:ext>
            </a:extLst>
          </p:cNvPr>
          <p:cNvSpPr>
            <a:spLocks noGrp="1"/>
          </p:cNvSpPr>
          <p:nvPr>
            <p:ph type="title"/>
          </p:nvPr>
        </p:nvSpPr>
        <p:spPr>
          <a:xfrm>
            <a:off x="1046746" y="586822"/>
            <a:ext cx="3560252" cy="1645920"/>
          </a:xfrm>
        </p:spPr>
        <p:txBody>
          <a:bodyPr>
            <a:normAutofit/>
          </a:bodyPr>
          <a:lstStyle/>
          <a:p>
            <a:r>
              <a:rPr lang="en-US" sz="3200"/>
              <a:t>Total gain: ground truth vs model suggestion</a:t>
            </a:r>
          </a:p>
        </p:txBody>
      </p:sp>
      <p:sp>
        <p:nvSpPr>
          <p:cNvPr id="12321" name="Rectangle 12320">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323" name="Rectangle 1232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489349B-9258-3C10-B501-4704C5950FA1}"/>
              </a:ext>
            </a:extLst>
          </p:cNvPr>
          <p:cNvSpPr>
            <a:spLocks noGrp="1"/>
          </p:cNvSpPr>
          <p:nvPr>
            <p:ph idx="1"/>
          </p:nvPr>
        </p:nvSpPr>
        <p:spPr>
          <a:xfrm>
            <a:off x="5351164" y="586822"/>
            <a:ext cx="6002636" cy="1645920"/>
          </a:xfrm>
        </p:spPr>
        <p:txBody>
          <a:bodyPr anchor="ctr">
            <a:normAutofit/>
          </a:bodyPr>
          <a:lstStyle/>
          <a:p>
            <a:r>
              <a:rPr lang="en-US" sz="1800"/>
              <a:t>Experiment on different upper/lower bounds</a:t>
            </a:r>
          </a:p>
          <a:p>
            <a:r>
              <a:rPr lang="en-US" sz="1800"/>
              <a:t>Benefit / risk (health rate 2)</a:t>
            </a:r>
          </a:p>
          <a:p>
            <a:r>
              <a:rPr lang="en-US" sz="1800"/>
              <a:t>Interval length: 40</a:t>
            </a:r>
          </a:p>
          <a:p>
            <a:pPr marL="0" indent="0">
              <a:buNone/>
            </a:pPr>
            <a:endParaRPr lang="en-US" sz="1800"/>
          </a:p>
        </p:txBody>
      </p:sp>
      <p:pic>
        <p:nvPicPr>
          <p:cNvPr id="5" name="Picture 5">
            <a:extLst>
              <a:ext uri="{FF2B5EF4-FFF2-40B4-BE49-F238E27FC236}">
                <a16:creationId xmlns:a16="http://schemas.microsoft.com/office/drawing/2014/main" id="{E7CDE3C4-3F83-ED40-4584-39EEF05AC2A3}"/>
              </a:ext>
            </a:extLst>
          </p:cNvPr>
          <p:cNvPicPr>
            <a:picLocks noChangeAspect="1"/>
          </p:cNvPicPr>
          <p:nvPr/>
        </p:nvPicPr>
        <p:blipFill>
          <a:blip r:embed="rId2"/>
          <a:stretch>
            <a:fillRect/>
          </a:stretch>
        </p:blipFill>
        <p:spPr>
          <a:xfrm>
            <a:off x="2065498" y="2734056"/>
            <a:ext cx="8149395" cy="3483864"/>
          </a:xfrm>
          <a:prstGeom prst="rect">
            <a:avLst/>
          </a:prstGeom>
        </p:spPr>
      </p:pic>
    </p:spTree>
    <p:extLst>
      <p:ext uri="{BB962C8B-B14F-4D97-AF65-F5344CB8AC3E}">
        <p14:creationId xmlns:p14="http://schemas.microsoft.com/office/powerpoint/2010/main" val="3719759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41" name="Rectangle 1334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343" name="Rectangle 1334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C887311-8273-950E-6B0D-E35D27623E05}"/>
              </a:ext>
            </a:extLst>
          </p:cNvPr>
          <p:cNvSpPr>
            <a:spLocks noGrp="1"/>
          </p:cNvSpPr>
          <p:nvPr>
            <p:ph type="title"/>
          </p:nvPr>
        </p:nvSpPr>
        <p:spPr>
          <a:xfrm>
            <a:off x="1046746" y="586822"/>
            <a:ext cx="3560252" cy="1645920"/>
          </a:xfrm>
        </p:spPr>
        <p:txBody>
          <a:bodyPr>
            <a:normAutofit/>
          </a:bodyPr>
          <a:lstStyle/>
          <a:p>
            <a:r>
              <a:rPr lang="en-US" sz="3200"/>
              <a:t>Total gain: ground truth vs model suggestion</a:t>
            </a:r>
          </a:p>
        </p:txBody>
      </p:sp>
      <p:sp>
        <p:nvSpPr>
          <p:cNvPr id="13345" name="Rectangle 1334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347" name="Rectangle 1334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489349B-9258-3C10-B501-4704C5950FA1}"/>
              </a:ext>
            </a:extLst>
          </p:cNvPr>
          <p:cNvSpPr>
            <a:spLocks noGrp="1"/>
          </p:cNvSpPr>
          <p:nvPr>
            <p:ph idx="1"/>
          </p:nvPr>
        </p:nvSpPr>
        <p:spPr>
          <a:xfrm>
            <a:off x="5351164" y="586822"/>
            <a:ext cx="6002636" cy="1645920"/>
          </a:xfrm>
        </p:spPr>
        <p:txBody>
          <a:bodyPr anchor="ctr">
            <a:normAutofit/>
          </a:bodyPr>
          <a:lstStyle/>
          <a:p>
            <a:r>
              <a:rPr lang="en-US" sz="1800"/>
              <a:t>Experiment on different upper/lower bounds</a:t>
            </a:r>
          </a:p>
          <a:p>
            <a:r>
              <a:rPr lang="en-US" sz="1800"/>
              <a:t>Benefit / risk (health rate 2)</a:t>
            </a:r>
          </a:p>
          <a:p>
            <a:r>
              <a:rPr lang="en-US" sz="1800"/>
              <a:t>Interval length: 50</a:t>
            </a:r>
          </a:p>
          <a:p>
            <a:pPr marL="0" indent="0">
              <a:buNone/>
            </a:pPr>
            <a:endParaRPr lang="en-US" sz="1800"/>
          </a:p>
        </p:txBody>
      </p:sp>
      <p:pic>
        <p:nvPicPr>
          <p:cNvPr id="5" name="Picture 5" descr="Chart&#10;&#10;Description automatically generated">
            <a:extLst>
              <a:ext uri="{FF2B5EF4-FFF2-40B4-BE49-F238E27FC236}">
                <a16:creationId xmlns:a16="http://schemas.microsoft.com/office/drawing/2014/main" id="{7E55B0C6-C96A-18F9-C173-0C75D33AAF9C}"/>
              </a:ext>
            </a:extLst>
          </p:cNvPr>
          <p:cNvPicPr>
            <a:picLocks noChangeAspect="1"/>
          </p:cNvPicPr>
          <p:nvPr/>
        </p:nvPicPr>
        <p:blipFill>
          <a:blip r:embed="rId2"/>
          <a:stretch>
            <a:fillRect/>
          </a:stretch>
        </p:blipFill>
        <p:spPr>
          <a:xfrm>
            <a:off x="2065498" y="2734056"/>
            <a:ext cx="8149395" cy="3483864"/>
          </a:xfrm>
          <a:prstGeom prst="rect">
            <a:avLst/>
          </a:prstGeom>
        </p:spPr>
      </p:pic>
    </p:spTree>
    <p:extLst>
      <p:ext uri="{BB962C8B-B14F-4D97-AF65-F5344CB8AC3E}">
        <p14:creationId xmlns:p14="http://schemas.microsoft.com/office/powerpoint/2010/main" val="2304551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0">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658DE045-456B-0EF7-8240-829C120F25FD}"/>
              </a:ext>
            </a:extLst>
          </p:cNvPr>
          <p:cNvPicPr>
            <a:picLocks noChangeAspect="1"/>
          </p:cNvPicPr>
          <p:nvPr/>
        </p:nvPicPr>
        <p:blipFill rotWithShape="1">
          <a:blip r:embed="rId2"/>
          <a:srcRect b="326"/>
          <a:stretch/>
        </p:blipFill>
        <p:spPr>
          <a:xfrm>
            <a:off x="339525" y="-30168"/>
            <a:ext cx="11407347" cy="4149103"/>
          </a:xfrm>
          <a:prstGeom prst="rect">
            <a:avLst/>
          </a:prstGeom>
        </p:spPr>
      </p:pic>
      <p:sp>
        <p:nvSpPr>
          <p:cNvPr id="30" name="Rectangle: Rounded Corners 12">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2496DE3E-29EC-650C-E028-35D8F734E443}"/>
              </a:ext>
            </a:extLst>
          </p:cNvPr>
          <p:cNvSpPr>
            <a:spLocks noGrp="1"/>
          </p:cNvSpPr>
          <p:nvPr>
            <p:ph type="title"/>
          </p:nvPr>
        </p:nvSpPr>
        <p:spPr>
          <a:xfrm>
            <a:off x="604651" y="4195733"/>
            <a:ext cx="8557193" cy="536063"/>
          </a:xfrm>
        </p:spPr>
        <p:txBody>
          <a:bodyPr>
            <a:normAutofit/>
          </a:bodyPr>
          <a:lstStyle/>
          <a:p>
            <a:r>
              <a:rPr lang="en-US" sz="2800">
                <a:solidFill>
                  <a:schemeClr val="bg1"/>
                </a:solidFill>
                <a:cs typeface="Calibri Light"/>
              </a:rPr>
              <a:t>Some good curves for health rate 2</a:t>
            </a:r>
            <a:endParaRPr lang="en-US" sz="2800">
              <a:solidFill>
                <a:schemeClr val="bg1"/>
              </a:solidFill>
            </a:endParaRPr>
          </a:p>
        </p:txBody>
      </p:sp>
      <p:sp>
        <p:nvSpPr>
          <p:cNvPr id="31" name="Content Placeholder 7">
            <a:extLst>
              <a:ext uri="{FF2B5EF4-FFF2-40B4-BE49-F238E27FC236}">
                <a16:creationId xmlns:a16="http://schemas.microsoft.com/office/drawing/2014/main" id="{12F5A134-7673-28CE-D4AC-D4C02DB4B9A4}"/>
              </a:ext>
            </a:extLst>
          </p:cNvPr>
          <p:cNvSpPr>
            <a:spLocks noGrp="1"/>
          </p:cNvSpPr>
          <p:nvPr>
            <p:ph idx="1"/>
          </p:nvPr>
        </p:nvSpPr>
        <p:spPr>
          <a:xfrm>
            <a:off x="604651" y="5288274"/>
            <a:ext cx="11058144" cy="1306417"/>
          </a:xfrm>
        </p:spPr>
        <p:txBody>
          <a:bodyPr vert="horz" lIns="91440" tIns="45720" rIns="91440" bIns="45720" rtlCol="0" anchor="t">
            <a:normAutofit/>
          </a:bodyPr>
          <a:lstStyle/>
          <a:p>
            <a:r>
              <a:rPr lang="en-US" sz="1700" dirty="0">
                <a:cs typeface="Calibri"/>
              </a:rPr>
              <a:t>Prediction from SH000300</a:t>
            </a:r>
          </a:p>
          <a:p>
            <a:r>
              <a:rPr lang="en-US" sz="1700" dirty="0">
                <a:cs typeface="Calibri"/>
              </a:rPr>
              <a:t>Total gain &gt; benchmark most of time</a:t>
            </a:r>
          </a:p>
        </p:txBody>
      </p:sp>
    </p:spTree>
    <p:extLst>
      <p:ext uri="{BB962C8B-B14F-4D97-AF65-F5344CB8AC3E}">
        <p14:creationId xmlns:p14="http://schemas.microsoft.com/office/powerpoint/2010/main" val="2477820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9" name="Rectangle 18">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B9E342B-4E67-1877-00A4-ED9D16BEF197}"/>
              </a:ext>
            </a:extLst>
          </p:cNvPr>
          <p:cNvSpPr>
            <a:spLocks noGrp="1"/>
          </p:cNvSpPr>
          <p:nvPr>
            <p:ph type="title"/>
          </p:nvPr>
        </p:nvSpPr>
        <p:spPr>
          <a:xfrm>
            <a:off x="643467" y="321734"/>
            <a:ext cx="10905066" cy="1135737"/>
          </a:xfrm>
        </p:spPr>
        <p:txBody>
          <a:bodyPr>
            <a:normAutofit/>
          </a:bodyPr>
          <a:lstStyle/>
          <a:p>
            <a:r>
              <a:rPr lang="en-US" sz="3600" err="1"/>
              <a:t>Qlib</a:t>
            </a:r>
            <a:endParaRPr lang="en-US" sz="3600"/>
          </a:p>
        </p:txBody>
      </p:sp>
      <p:pic>
        <p:nvPicPr>
          <p:cNvPr id="9" name="Content Placeholder 8">
            <a:extLst>
              <a:ext uri="{FF2B5EF4-FFF2-40B4-BE49-F238E27FC236}">
                <a16:creationId xmlns:a16="http://schemas.microsoft.com/office/drawing/2014/main" id="{1CCE1745-2034-C094-0DF0-DD3EAB2FD4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3467" y="1782981"/>
            <a:ext cx="6253214" cy="2849887"/>
          </a:xfrm>
          <a:prstGeom prst="rect">
            <a:avLst/>
          </a:prstGeom>
        </p:spPr>
      </p:pic>
      <p:sp>
        <p:nvSpPr>
          <p:cNvPr id="13" name="Content Placeholder 12">
            <a:extLst>
              <a:ext uri="{FF2B5EF4-FFF2-40B4-BE49-F238E27FC236}">
                <a16:creationId xmlns:a16="http://schemas.microsoft.com/office/drawing/2014/main" id="{9605C261-1588-5771-20AE-A5E37AF91BEE}"/>
              </a:ext>
            </a:extLst>
          </p:cNvPr>
          <p:cNvSpPr>
            <a:spLocks noGrp="1"/>
          </p:cNvSpPr>
          <p:nvPr>
            <p:ph idx="1"/>
          </p:nvPr>
        </p:nvSpPr>
        <p:spPr>
          <a:xfrm>
            <a:off x="7544052" y="1782981"/>
            <a:ext cx="4004479" cy="4393982"/>
          </a:xfrm>
        </p:spPr>
        <p:txBody>
          <a:bodyPr>
            <a:normAutofit/>
          </a:bodyPr>
          <a:lstStyle/>
          <a:p>
            <a:r>
              <a:rPr lang="en-CA" sz="1400" b="0" i="0" u="none" strike="noStrike">
                <a:solidFill>
                  <a:srgbClr val="24292F"/>
                </a:solidFill>
                <a:effectLst/>
                <a:latin typeface="-apple-system"/>
              </a:rPr>
              <a:t>AI-oriented quantitative investment platform</a:t>
            </a:r>
          </a:p>
          <a:p>
            <a:r>
              <a:rPr lang="en-CA" sz="1400" b="0" i="0" u="none" strike="noStrike">
                <a:solidFill>
                  <a:srgbClr val="24292F"/>
                </a:solidFill>
                <a:effectLst/>
                <a:latin typeface="-apple-system"/>
              </a:rPr>
              <a:t>contains ML pipeline of data processing, model training, back-testing</a:t>
            </a:r>
          </a:p>
          <a:p>
            <a:r>
              <a:rPr lang="en-CA" sz="1400" b="0" i="0" u="none" strike="noStrike">
                <a:solidFill>
                  <a:srgbClr val="24292F"/>
                </a:solidFill>
                <a:effectLst/>
                <a:latin typeface="-apple-system"/>
              </a:rPr>
              <a:t>covers chain of quantitative investment, like alpha seeking, risk modeling, portfolio optimization, and order execution</a:t>
            </a:r>
            <a:endParaRPr lang="en-US" sz="2000"/>
          </a:p>
        </p:txBody>
      </p:sp>
      <p:grpSp>
        <p:nvGrpSpPr>
          <p:cNvPr id="22" name="Group 21">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3" name="Isosceles Triangle 22">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45536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DEB9E-143B-67D9-B9C2-D906425261E5}"/>
              </a:ext>
            </a:extLst>
          </p:cNvPr>
          <p:cNvSpPr>
            <a:spLocks noGrp="1"/>
          </p:cNvSpPr>
          <p:nvPr>
            <p:ph type="title"/>
          </p:nvPr>
        </p:nvSpPr>
        <p:spPr/>
        <p:txBody>
          <a:bodyPr/>
          <a:lstStyle/>
          <a:p>
            <a:r>
              <a:rPr lang="en-US"/>
              <a:t>G</a:t>
            </a:r>
            <a:r>
              <a:rPr lang="en-US" sz="4400"/>
              <a:t>round truth vs model suggestion summary</a:t>
            </a:r>
            <a:endParaRPr lang="en-US"/>
          </a:p>
        </p:txBody>
      </p:sp>
      <p:sp>
        <p:nvSpPr>
          <p:cNvPr id="3" name="Content Placeholder 2">
            <a:extLst>
              <a:ext uri="{FF2B5EF4-FFF2-40B4-BE49-F238E27FC236}">
                <a16:creationId xmlns:a16="http://schemas.microsoft.com/office/drawing/2014/main" id="{FAAC1A60-0DFB-B5A0-22BB-BB9C66CE16A3}"/>
              </a:ext>
            </a:extLst>
          </p:cNvPr>
          <p:cNvSpPr>
            <a:spLocks noGrp="1"/>
          </p:cNvSpPr>
          <p:nvPr>
            <p:ph idx="1"/>
          </p:nvPr>
        </p:nvSpPr>
        <p:spPr/>
        <p:txBody>
          <a:bodyPr/>
          <a:lstStyle/>
          <a:p>
            <a:r>
              <a:rPr lang="en-US"/>
              <a:t>Ground truth gain: do not use any strategy , but invest all cash to the stock market (keep full positions all the time)</a:t>
            </a:r>
          </a:p>
          <a:p>
            <a:r>
              <a:rPr lang="en-US"/>
              <a:t>After numerous experiments, it is hard to find an interval to optimize total gain</a:t>
            </a:r>
          </a:p>
          <a:p>
            <a:pPr lvl="1"/>
            <a:r>
              <a:rPr lang="en-US"/>
              <a:t>Standard to optimize total gain:</a:t>
            </a:r>
          </a:p>
          <a:p>
            <a:pPr marL="1371600" lvl="2" indent="-457200">
              <a:buFont typeface="+mj-lt"/>
              <a:buAutoNum type="alphaLcPeriod"/>
            </a:pPr>
            <a:r>
              <a:rPr lang="en-US"/>
              <a:t>total gain &gt; ground truth gain for 70% dates in history</a:t>
            </a:r>
          </a:p>
          <a:p>
            <a:pPr marL="1371600" lvl="2" indent="-457200">
              <a:buFont typeface="+mj-lt"/>
              <a:buAutoNum type="alphaLcPeriod"/>
            </a:pPr>
            <a:r>
              <a:rPr lang="en-US"/>
              <a:t>Total gain &gt; 0 for 70% dates in history</a:t>
            </a:r>
          </a:p>
          <a:p>
            <a:r>
              <a:rPr lang="en-US"/>
              <a:t>But after numerous experiments, it is likely to optimize the total gain if the interval length is short (10 in my experiment)</a:t>
            </a:r>
          </a:p>
          <a:p>
            <a:pPr marL="1371600" lvl="2" indent="-457200">
              <a:buFont typeface="+mj-lt"/>
              <a:buAutoNum type="alphaLcPeriod"/>
            </a:pPr>
            <a:endParaRPr lang="en-US"/>
          </a:p>
        </p:txBody>
      </p:sp>
    </p:spTree>
    <p:extLst>
      <p:ext uri="{BB962C8B-B14F-4D97-AF65-F5344CB8AC3E}">
        <p14:creationId xmlns:p14="http://schemas.microsoft.com/office/powerpoint/2010/main" val="99800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78" name="Rectangle 1537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9" name="Freeform: Shape 15373">
            <a:extLst>
              <a:ext uri="{FF2B5EF4-FFF2-40B4-BE49-F238E27FC236}">
                <a16:creationId xmlns:a16="http://schemas.microsoft.com/office/drawing/2014/main" id="{3529E97A-97C3-40EA-8A04-5C02398D5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77CCB33-69E5-C9E4-E05F-C1B531AC4CF5}"/>
              </a:ext>
            </a:extLst>
          </p:cNvPr>
          <p:cNvSpPr>
            <a:spLocks noGrp="1"/>
          </p:cNvSpPr>
          <p:nvPr>
            <p:ph type="title"/>
          </p:nvPr>
        </p:nvSpPr>
        <p:spPr>
          <a:xfrm>
            <a:off x="630936" y="630936"/>
            <a:ext cx="3599688" cy="1463040"/>
          </a:xfrm>
        </p:spPr>
        <p:txBody>
          <a:bodyPr anchor="ctr">
            <a:normAutofit/>
          </a:bodyPr>
          <a:lstStyle/>
          <a:p>
            <a:r>
              <a:rPr lang="en-US" sz="4800">
                <a:solidFill>
                  <a:srgbClr val="FFFFFF"/>
                </a:solidFill>
              </a:rPr>
              <a:t>Prediction distribution</a:t>
            </a:r>
          </a:p>
        </p:txBody>
      </p:sp>
      <p:sp>
        <p:nvSpPr>
          <p:cNvPr id="15380" name="sketch line">
            <a:extLst>
              <a:ext uri="{FF2B5EF4-FFF2-40B4-BE49-F238E27FC236}">
                <a16:creationId xmlns:a16="http://schemas.microsoft.com/office/drawing/2014/main" id="{59FA8C2E-A5A7-4490-927A-7CD58343ED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353312"/>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99C53844-86D6-C337-80E3-7C75B9051043}"/>
              </a:ext>
            </a:extLst>
          </p:cNvPr>
          <p:cNvSpPr>
            <a:spLocks noGrp="1"/>
          </p:cNvSpPr>
          <p:nvPr>
            <p:ph idx="1"/>
          </p:nvPr>
        </p:nvSpPr>
        <p:spPr>
          <a:xfrm>
            <a:off x="4474462" y="630936"/>
            <a:ext cx="7074409" cy="1463040"/>
          </a:xfrm>
        </p:spPr>
        <p:txBody>
          <a:bodyPr anchor="ctr">
            <a:normAutofit/>
          </a:bodyPr>
          <a:lstStyle/>
          <a:p>
            <a:r>
              <a:rPr lang="en-US" sz="2200">
                <a:solidFill>
                  <a:srgbClr val="FFFFFF"/>
                </a:solidFill>
              </a:rPr>
              <a:t>Despite not found interval to optimize gains, it is interesting to see prediction distribution for insights</a:t>
            </a:r>
          </a:p>
          <a:p>
            <a:r>
              <a:rPr lang="en-US" sz="2200">
                <a:solidFill>
                  <a:srgbClr val="FFFFFF"/>
                </a:solidFill>
              </a:rPr>
              <a:t>Distribution of two kinds of health rate distribution</a:t>
            </a:r>
          </a:p>
        </p:txBody>
      </p:sp>
      <p:pic>
        <p:nvPicPr>
          <p:cNvPr id="15362" name="Picture 2" descr="Shape&#10;&#10;Description automatically generated">
            <a:extLst>
              <a:ext uri="{FF2B5EF4-FFF2-40B4-BE49-F238E27FC236}">
                <a16:creationId xmlns:a16="http://schemas.microsoft.com/office/drawing/2014/main" id="{169CCE11-9560-2012-47C2-37B2F334552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0936" y="3369129"/>
            <a:ext cx="10917936" cy="2483830"/>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57395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3" name="Rectangle 1639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951409-DC73-5338-9A07-E7964FCDBB70}"/>
              </a:ext>
            </a:extLst>
          </p:cNvPr>
          <p:cNvSpPr>
            <a:spLocks noGrp="1"/>
          </p:cNvSpPr>
          <p:nvPr>
            <p:ph type="title"/>
          </p:nvPr>
        </p:nvSpPr>
        <p:spPr>
          <a:xfrm>
            <a:off x="640080" y="325369"/>
            <a:ext cx="4368602" cy="1956841"/>
          </a:xfrm>
        </p:spPr>
        <p:txBody>
          <a:bodyPr anchor="b">
            <a:normAutofit/>
          </a:bodyPr>
          <a:lstStyle/>
          <a:p>
            <a:r>
              <a:rPr lang="en-US" sz="5400"/>
              <a:t>Prediction distribution</a:t>
            </a:r>
          </a:p>
        </p:txBody>
      </p:sp>
      <p:sp>
        <p:nvSpPr>
          <p:cNvPr id="1639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90" name="Content Placeholder 16389">
            <a:extLst>
              <a:ext uri="{FF2B5EF4-FFF2-40B4-BE49-F238E27FC236}">
                <a16:creationId xmlns:a16="http://schemas.microsoft.com/office/drawing/2014/main" id="{5BD89E53-A43B-2D05-C06B-736F08E0297E}"/>
              </a:ext>
            </a:extLst>
          </p:cNvPr>
          <p:cNvSpPr>
            <a:spLocks noGrp="1"/>
          </p:cNvSpPr>
          <p:nvPr>
            <p:ph idx="1"/>
          </p:nvPr>
        </p:nvSpPr>
        <p:spPr>
          <a:xfrm>
            <a:off x="640080" y="2872899"/>
            <a:ext cx="4243589" cy="3320668"/>
          </a:xfrm>
        </p:spPr>
        <p:txBody>
          <a:bodyPr>
            <a:normAutofit/>
          </a:bodyPr>
          <a:lstStyle/>
          <a:p>
            <a:r>
              <a:rPr lang="en-US" sz="2200"/>
              <a:t>Bell curve &amp; normal distribution</a:t>
            </a:r>
          </a:p>
          <a:p>
            <a:r>
              <a:rPr lang="en-US" sz="2200"/>
              <a:t>IC score health rates gather closer (low variance)</a:t>
            </a:r>
          </a:p>
          <a:p>
            <a:r>
              <a:rPr lang="en-US" sz="2200"/>
              <a:t>Benefit / risk health rates spread more widely (much higher variance)</a:t>
            </a:r>
          </a:p>
          <a:p>
            <a:r>
              <a:rPr lang="en-US" sz="2200"/>
              <a:t>Model for IC score makes predictions with lower variance</a:t>
            </a:r>
          </a:p>
          <a:p>
            <a:endParaRPr lang="en-US" sz="2200"/>
          </a:p>
          <a:p>
            <a:endParaRPr lang="en-US" sz="2200"/>
          </a:p>
        </p:txBody>
      </p:sp>
      <p:pic>
        <p:nvPicPr>
          <p:cNvPr id="16386" name="Picture 2">
            <a:extLst>
              <a:ext uri="{FF2B5EF4-FFF2-40B4-BE49-F238E27FC236}">
                <a16:creationId xmlns:a16="http://schemas.microsoft.com/office/drawing/2014/main" id="{A655DA3B-9CD5-00D3-CBDB-5234C8F622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39" r="-1"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53899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48339-53E0-07D8-414F-8363C48ABD3A}"/>
              </a:ext>
            </a:extLst>
          </p:cNvPr>
          <p:cNvSpPr>
            <a:spLocks noGrp="1"/>
          </p:cNvSpPr>
          <p:nvPr>
            <p:ph type="title"/>
          </p:nvPr>
        </p:nvSpPr>
        <p:spPr/>
        <p:txBody>
          <a:bodyPr/>
          <a:lstStyle/>
          <a:p>
            <a:r>
              <a:rPr lang="en-US" dirty="0">
                <a:cs typeface="Calibri Light"/>
              </a:rPr>
              <a:t>Conclusion</a:t>
            </a:r>
            <a:endParaRPr lang="en-US" dirty="0"/>
          </a:p>
        </p:txBody>
      </p:sp>
      <p:sp>
        <p:nvSpPr>
          <p:cNvPr id="3" name="Content Placeholder 2">
            <a:extLst>
              <a:ext uri="{FF2B5EF4-FFF2-40B4-BE49-F238E27FC236}">
                <a16:creationId xmlns:a16="http://schemas.microsoft.com/office/drawing/2014/main" id="{7CC38AA3-E3A7-F212-2057-AB0E4041C0AC}"/>
              </a:ext>
            </a:extLst>
          </p:cNvPr>
          <p:cNvSpPr>
            <a:spLocks noGrp="1"/>
          </p:cNvSpPr>
          <p:nvPr>
            <p:ph idx="1"/>
          </p:nvPr>
        </p:nvSpPr>
        <p:spPr/>
        <p:txBody>
          <a:bodyPr vert="horz" lIns="91440" tIns="45720" rIns="91440" bIns="45720" rtlCol="0" anchor="t">
            <a:normAutofit/>
          </a:bodyPr>
          <a:lstStyle/>
          <a:p>
            <a:r>
              <a:rPr lang="en-US" dirty="0">
                <a:cs typeface="Calibri"/>
              </a:rPr>
              <a:t>Lower bound &gt;= 60 is a good choice</a:t>
            </a:r>
          </a:p>
          <a:p>
            <a:r>
              <a:rPr lang="en-US" dirty="0">
                <a:cs typeface="Calibri"/>
              </a:rPr>
              <a:t>The interval for investment strategy should not be too wide</a:t>
            </a:r>
          </a:p>
          <a:p>
            <a:r>
              <a:rPr lang="en-US">
                <a:cs typeface="Calibri"/>
              </a:rPr>
              <a:t>The prediction distribution is near a normal distrobution, which might be a clue for further research</a:t>
            </a:r>
            <a:endParaRPr lang="en-US" dirty="0">
              <a:cs typeface="Calibri"/>
            </a:endParaRPr>
          </a:p>
        </p:txBody>
      </p:sp>
    </p:spTree>
    <p:extLst>
      <p:ext uri="{BB962C8B-B14F-4D97-AF65-F5344CB8AC3E}">
        <p14:creationId xmlns:p14="http://schemas.microsoft.com/office/powerpoint/2010/main" val="1773292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2DA1C-C8F8-750C-5C4E-94A474268996}"/>
              </a:ext>
            </a:extLst>
          </p:cNvPr>
          <p:cNvSpPr>
            <a:spLocks noGrp="1"/>
          </p:cNvSpPr>
          <p:nvPr>
            <p:ph type="title"/>
          </p:nvPr>
        </p:nvSpPr>
        <p:spPr/>
        <p:txBody>
          <a:bodyPr/>
          <a:lstStyle/>
          <a:p>
            <a:r>
              <a:rPr lang="en-US"/>
              <a:t>Summary</a:t>
            </a:r>
          </a:p>
        </p:txBody>
      </p:sp>
      <p:graphicFrame>
        <p:nvGraphicFramePr>
          <p:cNvPr id="11" name="Content Placeholder 10">
            <a:extLst>
              <a:ext uri="{FF2B5EF4-FFF2-40B4-BE49-F238E27FC236}">
                <a16:creationId xmlns:a16="http://schemas.microsoft.com/office/drawing/2014/main" id="{FB6D335B-9DE2-F8B2-D73B-7D9B82D34476}"/>
              </a:ext>
            </a:extLst>
          </p:cNvPr>
          <p:cNvGraphicFramePr>
            <a:graphicFrameLocks noGrp="1"/>
          </p:cNvGraphicFramePr>
          <p:nvPr>
            <p:ph idx="1"/>
            <p:extLst>
              <p:ext uri="{D42A27DB-BD31-4B8C-83A1-F6EECF244321}">
                <p14:modId xmlns:p14="http://schemas.microsoft.com/office/powerpoint/2010/main" val="12173224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70833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3BA6-2732-5B25-8AA1-D95E675CFE2F}"/>
              </a:ext>
            </a:extLst>
          </p:cNvPr>
          <p:cNvSpPr>
            <a:spLocks noGrp="1"/>
          </p:cNvSpPr>
          <p:nvPr>
            <p:ph type="title"/>
          </p:nvPr>
        </p:nvSpPr>
        <p:spPr>
          <a:xfrm>
            <a:off x="838200" y="2862262"/>
            <a:ext cx="10515600" cy="1133475"/>
          </a:xfrm>
        </p:spPr>
        <p:txBody>
          <a:bodyPr/>
          <a:lstStyle/>
          <a:p>
            <a:pPr algn="ctr"/>
            <a:r>
              <a:rPr lang="en-US"/>
              <a:t>Thank you</a:t>
            </a:r>
          </a:p>
        </p:txBody>
      </p:sp>
    </p:spTree>
    <p:extLst>
      <p:ext uri="{BB962C8B-B14F-4D97-AF65-F5344CB8AC3E}">
        <p14:creationId xmlns:p14="http://schemas.microsoft.com/office/powerpoint/2010/main" val="2022399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28ADC-CF71-9570-D4F9-F659903622C2}"/>
              </a:ext>
            </a:extLst>
          </p:cNvPr>
          <p:cNvSpPr>
            <a:spLocks noGrp="1"/>
          </p:cNvSpPr>
          <p:nvPr>
            <p:ph type="title"/>
          </p:nvPr>
        </p:nvSpPr>
        <p:spPr/>
        <p:txBody>
          <a:bodyPr/>
          <a:lstStyle/>
          <a:p>
            <a:r>
              <a:rPr lang="en-US"/>
              <a:t>Usage of </a:t>
            </a:r>
            <a:r>
              <a:rPr lang="en-US" err="1"/>
              <a:t>Qlib</a:t>
            </a:r>
            <a:endParaRPr lang="en-US"/>
          </a:p>
        </p:txBody>
      </p:sp>
      <p:sp>
        <p:nvSpPr>
          <p:cNvPr id="3" name="Content Placeholder 2">
            <a:extLst>
              <a:ext uri="{FF2B5EF4-FFF2-40B4-BE49-F238E27FC236}">
                <a16:creationId xmlns:a16="http://schemas.microsoft.com/office/drawing/2014/main" id="{D62A408F-D234-F8B1-A991-D152D5435B3A}"/>
              </a:ext>
            </a:extLst>
          </p:cNvPr>
          <p:cNvSpPr>
            <a:spLocks noGrp="1"/>
          </p:cNvSpPr>
          <p:nvPr>
            <p:ph idx="1"/>
          </p:nvPr>
        </p:nvSpPr>
        <p:spPr/>
        <p:txBody>
          <a:bodyPr/>
          <a:lstStyle/>
          <a:p>
            <a:r>
              <a:rPr lang="en-US"/>
              <a:t>Obtain data (CSI300 stocks)</a:t>
            </a:r>
          </a:p>
          <a:p>
            <a:r>
              <a:rPr lang="en-US"/>
              <a:t>Compare models in </a:t>
            </a:r>
            <a:r>
              <a:rPr lang="en-US" err="1"/>
              <a:t>Qlib</a:t>
            </a:r>
            <a:r>
              <a:rPr lang="en-US"/>
              <a:t> (</a:t>
            </a:r>
            <a:r>
              <a:rPr lang="en-US" err="1"/>
              <a:t>LightGBM</a:t>
            </a:r>
            <a:r>
              <a:rPr lang="en-US"/>
              <a:t>, LSTM)</a:t>
            </a:r>
          </a:p>
        </p:txBody>
      </p:sp>
    </p:spTree>
    <p:extLst>
      <p:ext uri="{BB962C8B-B14F-4D97-AF65-F5344CB8AC3E}">
        <p14:creationId xmlns:p14="http://schemas.microsoft.com/office/powerpoint/2010/main" val="155033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0FC009-217A-07F2-C0B5-BA47108B45DA}"/>
              </a:ext>
            </a:extLst>
          </p:cNvPr>
          <p:cNvSpPr>
            <a:spLocks noGrp="1"/>
          </p:cNvSpPr>
          <p:nvPr>
            <p:ph type="title"/>
          </p:nvPr>
        </p:nvSpPr>
        <p:spPr>
          <a:xfrm>
            <a:off x="5255260" y="1188637"/>
            <a:ext cx="5852711" cy="1597228"/>
          </a:xfrm>
        </p:spPr>
        <p:txBody>
          <a:bodyPr>
            <a:normAutofit/>
          </a:bodyPr>
          <a:lstStyle/>
          <a:p>
            <a:r>
              <a:rPr lang="en-US" sz="6000"/>
              <a:t>Dataset</a:t>
            </a:r>
          </a:p>
        </p:txBody>
      </p:sp>
      <p:pic>
        <p:nvPicPr>
          <p:cNvPr id="4" name="Picture 3" descr="Diagram&#10;&#10;Description automatically generated with low confidence">
            <a:extLst>
              <a:ext uri="{FF2B5EF4-FFF2-40B4-BE49-F238E27FC236}">
                <a16:creationId xmlns:a16="http://schemas.microsoft.com/office/drawing/2014/main" id="{F4B4F819-42F1-2107-F0A3-0EA4BEAF2C78}"/>
              </a:ext>
            </a:extLst>
          </p:cNvPr>
          <p:cNvPicPr>
            <a:picLocks noChangeAspect="1"/>
          </p:cNvPicPr>
          <p:nvPr/>
        </p:nvPicPr>
        <p:blipFill>
          <a:blip r:embed="rId2"/>
          <a:stretch>
            <a:fillRect/>
          </a:stretch>
        </p:blipFill>
        <p:spPr>
          <a:xfrm>
            <a:off x="1123357" y="1926445"/>
            <a:ext cx="3533985" cy="3082272"/>
          </a:xfrm>
          <a:prstGeom prst="rect">
            <a:avLst/>
          </a:prstGeom>
        </p:spPr>
      </p:pic>
      <p:sp>
        <p:nvSpPr>
          <p:cNvPr id="3" name="Content Placeholder 2">
            <a:extLst>
              <a:ext uri="{FF2B5EF4-FFF2-40B4-BE49-F238E27FC236}">
                <a16:creationId xmlns:a16="http://schemas.microsoft.com/office/drawing/2014/main" id="{FDAD0106-9621-A916-D27E-7D395A1C590B}"/>
              </a:ext>
            </a:extLst>
          </p:cNvPr>
          <p:cNvSpPr>
            <a:spLocks noGrp="1"/>
          </p:cNvSpPr>
          <p:nvPr>
            <p:ph idx="1"/>
          </p:nvPr>
        </p:nvSpPr>
        <p:spPr>
          <a:xfrm>
            <a:off x="5255260" y="2998278"/>
            <a:ext cx="4428236" cy="2728198"/>
          </a:xfrm>
        </p:spPr>
        <p:txBody>
          <a:bodyPr anchor="t">
            <a:normAutofit lnSpcReduction="10000"/>
          </a:bodyPr>
          <a:lstStyle/>
          <a:p>
            <a:r>
              <a:rPr lang="en-US" sz="2000"/>
              <a:t>Derived by </a:t>
            </a:r>
            <a:r>
              <a:rPr lang="en-US" sz="2000" err="1"/>
              <a:t>Qlib</a:t>
            </a:r>
            <a:r>
              <a:rPr lang="en-US" sz="2000"/>
              <a:t> tools</a:t>
            </a:r>
          </a:p>
          <a:p>
            <a:pPr lvl="1"/>
            <a:r>
              <a:rPr lang="en-CA" sz="2000"/>
              <a:t>python scripts/</a:t>
            </a:r>
            <a:r>
              <a:rPr lang="en-CA" sz="2000" err="1"/>
              <a:t>get_data.py</a:t>
            </a:r>
            <a:r>
              <a:rPr lang="en-CA" sz="2000"/>
              <a:t> </a:t>
            </a:r>
            <a:r>
              <a:rPr lang="en-CA" sz="2000" err="1"/>
              <a:t>qlib_data</a:t>
            </a:r>
            <a:r>
              <a:rPr lang="en-CA" sz="2000"/>
              <a:t> --</a:t>
            </a:r>
            <a:r>
              <a:rPr lang="en-CA" sz="2000" err="1"/>
              <a:t>target_dir</a:t>
            </a:r>
            <a:r>
              <a:rPr lang="en-CA" sz="2000"/>
              <a:t> ~/.</a:t>
            </a:r>
            <a:r>
              <a:rPr lang="en-CA" sz="2000" err="1"/>
              <a:t>qlib</a:t>
            </a:r>
            <a:r>
              <a:rPr lang="en-CA" sz="2000"/>
              <a:t>/</a:t>
            </a:r>
            <a:r>
              <a:rPr lang="en-CA" sz="2000" err="1"/>
              <a:t>qlib_data</a:t>
            </a:r>
            <a:r>
              <a:rPr lang="en-CA" sz="2000"/>
              <a:t>/</a:t>
            </a:r>
            <a:r>
              <a:rPr lang="en-CA" sz="2000" err="1"/>
              <a:t>cn_data</a:t>
            </a:r>
            <a:r>
              <a:rPr lang="en-CA" sz="2000"/>
              <a:t> --region </a:t>
            </a:r>
            <a:r>
              <a:rPr lang="en-CA" sz="2000" err="1"/>
              <a:t>cn</a:t>
            </a:r>
            <a:endParaRPr lang="en-CA" sz="2000"/>
          </a:p>
          <a:p>
            <a:pPr lvl="1"/>
            <a:r>
              <a:rPr lang="en-CA" sz="2000"/>
              <a:t>After downloading data, I selected 5 stocks randomly, and then selected SH000300 as benchmark</a:t>
            </a:r>
          </a:p>
          <a:p>
            <a:pPr lvl="1"/>
            <a:r>
              <a:rPr lang="en-US" sz="1800" b="0" i="0">
                <a:effectLst/>
                <a:latin typeface="Calibri" panose="020F0502020204030204" pitchFamily="34" charset="0"/>
              </a:rPr>
              <a:t>SH600372, SZ002142, SH600705, SH600030, SH600100</a:t>
            </a:r>
            <a:endParaRPr lang="en-CA" sz="2000"/>
          </a:p>
          <a:p>
            <a:pPr marL="0" indent="0">
              <a:buNone/>
            </a:pPr>
            <a:endParaRPr lang="en-CA" sz="2000"/>
          </a:p>
          <a:p>
            <a:pPr marL="457200" lvl="1" indent="0">
              <a:buNone/>
            </a:pPr>
            <a:endParaRPr lang="en-US" sz="2000"/>
          </a:p>
        </p:txBody>
      </p:sp>
    </p:spTree>
    <p:extLst>
      <p:ext uri="{BB962C8B-B14F-4D97-AF65-F5344CB8AC3E}">
        <p14:creationId xmlns:p14="http://schemas.microsoft.com/office/powerpoint/2010/main" val="3770171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FB40D-7B25-2A23-D3D0-5DBC4015EC42}"/>
              </a:ext>
            </a:extLst>
          </p:cNvPr>
          <p:cNvSpPr>
            <a:spLocks noGrp="1"/>
          </p:cNvSpPr>
          <p:nvPr>
            <p:ph type="title"/>
          </p:nvPr>
        </p:nvSpPr>
        <p:spPr/>
        <p:txBody>
          <a:bodyPr/>
          <a:lstStyle/>
          <a:p>
            <a:r>
              <a:rPr lang="en-US"/>
              <a:t>Calendars</a:t>
            </a:r>
          </a:p>
        </p:txBody>
      </p:sp>
      <p:sp>
        <p:nvSpPr>
          <p:cNvPr id="3" name="Content Placeholder 2">
            <a:extLst>
              <a:ext uri="{FF2B5EF4-FFF2-40B4-BE49-F238E27FC236}">
                <a16:creationId xmlns:a16="http://schemas.microsoft.com/office/drawing/2014/main" id="{206AED1C-6683-2C89-7A67-128AC64824AE}"/>
              </a:ext>
            </a:extLst>
          </p:cNvPr>
          <p:cNvSpPr>
            <a:spLocks noGrp="1"/>
          </p:cNvSpPr>
          <p:nvPr>
            <p:ph idx="1"/>
          </p:nvPr>
        </p:nvSpPr>
        <p:spPr/>
        <p:txBody>
          <a:bodyPr/>
          <a:lstStyle/>
          <a:p>
            <a:r>
              <a:rPr lang="en-US"/>
              <a:t>All</a:t>
            </a:r>
            <a:r>
              <a:rPr lang="zh-CN" altLang="en-US"/>
              <a:t> </a:t>
            </a:r>
            <a:r>
              <a:rPr lang="en-US" altLang="zh-CN"/>
              <a:t>dates covered by the dataset</a:t>
            </a:r>
          </a:p>
          <a:p>
            <a:pPr lvl="1"/>
            <a:r>
              <a:rPr lang="en-US"/>
              <a:t>From 2008/01/02 ~ 2020/07/31</a:t>
            </a:r>
          </a:p>
          <a:p>
            <a:pPr marL="457200" lvl="1" indent="0">
              <a:buNone/>
            </a:pPr>
            <a:endParaRPr lang="en-US"/>
          </a:p>
        </p:txBody>
      </p:sp>
      <p:pic>
        <p:nvPicPr>
          <p:cNvPr id="4" name="Picture 3">
            <a:extLst>
              <a:ext uri="{FF2B5EF4-FFF2-40B4-BE49-F238E27FC236}">
                <a16:creationId xmlns:a16="http://schemas.microsoft.com/office/drawing/2014/main" id="{84A7F079-A8F4-0BC4-0DE0-BA1926A59D46}"/>
              </a:ext>
            </a:extLst>
          </p:cNvPr>
          <p:cNvPicPr>
            <a:picLocks noChangeAspect="1"/>
          </p:cNvPicPr>
          <p:nvPr/>
        </p:nvPicPr>
        <p:blipFill>
          <a:blip r:embed="rId2"/>
          <a:stretch>
            <a:fillRect/>
          </a:stretch>
        </p:blipFill>
        <p:spPr>
          <a:xfrm>
            <a:off x="3460750" y="2730500"/>
            <a:ext cx="5270500" cy="1397000"/>
          </a:xfrm>
          <a:prstGeom prst="rect">
            <a:avLst/>
          </a:prstGeom>
        </p:spPr>
      </p:pic>
    </p:spTree>
    <p:extLst>
      <p:ext uri="{BB962C8B-B14F-4D97-AF65-F5344CB8AC3E}">
        <p14:creationId xmlns:p14="http://schemas.microsoft.com/office/powerpoint/2010/main" val="3735803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5AD576-1D5C-5240-20D5-EB94834E32DB}"/>
              </a:ext>
            </a:extLst>
          </p:cNvPr>
          <p:cNvSpPr>
            <a:spLocks noGrp="1"/>
          </p:cNvSpPr>
          <p:nvPr>
            <p:ph type="title"/>
          </p:nvPr>
        </p:nvSpPr>
        <p:spPr>
          <a:xfrm>
            <a:off x="630936" y="639520"/>
            <a:ext cx="3429000" cy="1719072"/>
          </a:xfrm>
        </p:spPr>
        <p:txBody>
          <a:bodyPr anchor="b">
            <a:normAutofit/>
          </a:bodyPr>
          <a:lstStyle/>
          <a:p>
            <a:r>
              <a:rPr lang="en-US" sz="5000"/>
              <a:t>Instruments</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58623B5-7189-D2F5-BF87-D796A2A4C070}"/>
              </a:ext>
            </a:extLst>
          </p:cNvPr>
          <p:cNvSpPr>
            <a:spLocks noGrp="1"/>
          </p:cNvSpPr>
          <p:nvPr>
            <p:ph idx="1"/>
          </p:nvPr>
        </p:nvSpPr>
        <p:spPr>
          <a:xfrm>
            <a:off x="630936" y="2807208"/>
            <a:ext cx="3429000" cy="3410712"/>
          </a:xfrm>
        </p:spPr>
        <p:txBody>
          <a:bodyPr anchor="t">
            <a:normAutofit/>
          </a:bodyPr>
          <a:lstStyle/>
          <a:p>
            <a:r>
              <a:rPr lang="en-US" sz="2200"/>
              <a:t>Include each stock and the start and end date for each stock</a:t>
            </a:r>
          </a:p>
          <a:p>
            <a:pPr marL="0" indent="0">
              <a:buNone/>
            </a:pPr>
            <a:endParaRPr lang="en-US" sz="2200"/>
          </a:p>
        </p:txBody>
      </p:sp>
      <p:pic>
        <p:nvPicPr>
          <p:cNvPr id="4" name="Picture 3">
            <a:extLst>
              <a:ext uri="{FF2B5EF4-FFF2-40B4-BE49-F238E27FC236}">
                <a16:creationId xmlns:a16="http://schemas.microsoft.com/office/drawing/2014/main" id="{30A8D4F7-28E6-436E-BB35-1B6C05F07861}"/>
              </a:ext>
            </a:extLst>
          </p:cNvPr>
          <p:cNvPicPr>
            <a:picLocks noChangeAspect="1"/>
          </p:cNvPicPr>
          <p:nvPr/>
        </p:nvPicPr>
        <p:blipFill>
          <a:blip r:embed="rId2"/>
          <a:stretch>
            <a:fillRect/>
          </a:stretch>
        </p:blipFill>
        <p:spPr>
          <a:xfrm>
            <a:off x="4654296" y="1737589"/>
            <a:ext cx="6903720" cy="3382822"/>
          </a:xfrm>
          <a:prstGeom prst="rect">
            <a:avLst/>
          </a:prstGeom>
        </p:spPr>
      </p:pic>
    </p:spTree>
    <p:extLst>
      <p:ext uri="{BB962C8B-B14F-4D97-AF65-F5344CB8AC3E}">
        <p14:creationId xmlns:p14="http://schemas.microsoft.com/office/powerpoint/2010/main" val="2568410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91A0C-5E48-5398-D4D8-D1B8B25F11E6}"/>
              </a:ext>
            </a:extLst>
          </p:cNvPr>
          <p:cNvSpPr>
            <a:spLocks noGrp="1"/>
          </p:cNvSpPr>
          <p:nvPr>
            <p:ph type="title"/>
          </p:nvPr>
        </p:nvSpPr>
        <p:spPr/>
        <p:txBody>
          <a:bodyPr/>
          <a:lstStyle/>
          <a:p>
            <a:r>
              <a:rPr lang="en-US"/>
              <a:t>Features</a:t>
            </a:r>
          </a:p>
        </p:txBody>
      </p:sp>
      <p:sp>
        <p:nvSpPr>
          <p:cNvPr id="3" name="Content Placeholder 2">
            <a:extLst>
              <a:ext uri="{FF2B5EF4-FFF2-40B4-BE49-F238E27FC236}">
                <a16:creationId xmlns:a16="http://schemas.microsoft.com/office/drawing/2014/main" id="{5531B573-D435-6FD7-EDD5-D299DFDF4818}"/>
              </a:ext>
            </a:extLst>
          </p:cNvPr>
          <p:cNvSpPr>
            <a:spLocks noGrp="1"/>
          </p:cNvSpPr>
          <p:nvPr>
            <p:ph idx="1"/>
          </p:nvPr>
        </p:nvSpPr>
        <p:spPr/>
        <p:txBody>
          <a:bodyPr/>
          <a:lstStyle/>
          <a:p>
            <a:r>
              <a:rPr lang="en-US"/>
              <a:t>Alpha158</a:t>
            </a:r>
          </a:p>
          <a:p>
            <a:r>
              <a:rPr lang="en-US"/>
              <a:t>Alpha360</a:t>
            </a:r>
          </a:p>
          <a:p>
            <a:r>
              <a:rPr lang="en-US"/>
              <a:t>Self-calculated</a:t>
            </a:r>
          </a:p>
          <a:p>
            <a:r>
              <a:rPr lang="en-US"/>
              <a:t>Targets</a:t>
            </a:r>
          </a:p>
        </p:txBody>
      </p:sp>
    </p:spTree>
    <p:extLst>
      <p:ext uri="{BB962C8B-B14F-4D97-AF65-F5344CB8AC3E}">
        <p14:creationId xmlns:p14="http://schemas.microsoft.com/office/powerpoint/2010/main" val="1700011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45</Slides>
  <Notes>3</Notes>
  <HiddenSlides>0</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CSI300 Investment Strategy &amp; Portfolio Risk Control base on Health Rate</vt:lpstr>
      <vt:lpstr>PowerPoint Presentation</vt:lpstr>
      <vt:lpstr>Background</vt:lpstr>
      <vt:lpstr>Qlib</vt:lpstr>
      <vt:lpstr>Usage of Qlib</vt:lpstr>
      <vt:lpstr>Dataset</vt:lpstr>
      <vt:lpstr>Calendars</vt:lpstr>
      <vt:lpstr>Instruments</vt:lpstr>
      <vt:lpstr>Features</vt:lpstr>
      <vt:lpstr>Features (factors)</vt:lpstr>
      <vt:lpstr>Features (factors)</vt:lpstr>
      <vt:lpstr>Features (factors)</vt:lpstr>
      <vt:lpstr>Features (factors)</vt:lpstr>
      <vt:lpstr>Features (factors)</vt:lpstr>
      <vt:lpstr>Features</vt:lpstr>
      <vt:lpstr>Health rate</vt:lpstr>
      <vt:lpstr>Model</vt:lpstr>
      <vt:lpstr>Model</vt:lpstr>
      <vt:lpstr>Model implementation</vt:lpstr>
      <vt:lpstr>Model parameters</vt:lpstr>
      <vt:lpstr>Model training process</vt:lpstr>
      <vt:lpstr>Performance (health rate 1)</vt:lpstr>
      <vt:lpstr>Performance (health rate 2)</vt:lpstr>
      <vt:lpstr>Performance</vt:lpstr>
      <vt:lpstr>Scale</vt:lpstr>
      <vt:lpstr>Investment process</vt:lpstr>
      <vt:lpstr>Investment process Implementation</vt:lpstr>
      <vt:lpstr>Total gain: ground truth vs model suggestion</vt:lpstr>
      <vt:lpstr>Total gain: ground truth vs model suggestion</vt:lpstr>
      <vt:lpstr>Total gain: ground truth vs model suggestion</vt:lpstr>
      <vt:lpstr>Total gain: ground truth vs model suggestion</vt:lpstr>
      <vt:lpstr>Total gain: ground truth vs model suggestion</vt:lpstr>
      <vt:lpstr>Total gain: ground truth vs model suggestion</vt:lpstr>
      <vt:lpstr>Total gain: ground truth vs model suggestion</vt:lpstr>
      <vt:lpstr>Total gain: ground truth vs model suggestion</vt:lpstr>
      <vt:lpstr>Total gain: ground truth vs model suggestion</vt:lpstr>
      <vt:lpstr>Total gain: ground truth vs model suggestion</vt:lpstr>
      <vt:lpstr>Total gain: ground truth vs model suggestion</vt:lpstr>
      <vt:lpstr>Some good curves for health rate 2</vt:lpstr>
      <vt:lpstr>Ground truth vs model suggestion summary</vt:lpstr>
      <vt:lpstr>Prediction distribution</vt:lpstr>
      <vt:lpstr>Prediction distribution</vt:lpstr>
      <vt:lpstr>Conclusion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Qlib factor investment</dc:title>
  <dc:creator>Junming Zhang</dc:creator>
  <cp:revision>259</cp:revision>
  <dcterms:created xsi:type="dcterms:W3CDTF">2022-08-06T20:39:42Z</dcterms:created>
  <dcterms:modified xsi:type="dcterms:W3CDTF">2022-08-08T07:39:58Z</dcterms:modified>
</cp:coreProperties>
</file>